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Override PartName="/ppt/changesInfos/changesInfo1.xml" ContentType="application/vnd.ms-powerpoint.changesinfo+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800" r:id="rId1"/>
  </p:sldMasterIdLst>
  <p:sldIdLst>
    <p:sldId id="280" r:id="rId2"/>
    <p:sldId id="256" r:id="rId3"/>
    <p:sldId id="257" r:id="rId4"/>
    <p:sldId id="258" r:id="rId5"/>
    <p:sldId id="259" r:id="rId6"/>
    <p:sldId id="260" r:id="rId7"/>
    <p:sldId id="261" r:id="rId8"/>
    <p:sldId id="266" r:id="rId9"/>
    <p:sldId id="267" r:id="rId10"/>
    <p:sldId id="295" r:id="rId11"/>
    <p:sldId id="294" r:id="rId12"/>
    <p:sldId id="272" r:id="rId13"/>
    <p:sldId id="281" r:id="rId14"/>
    <p:sldId id="275" r:id="rId15"/>
    <p:sldId id="288" r:id="rId16"/>
    <p:sldId id="289" r:id="rId17"/>
    <p:sldId id="293" r:id="rId18"/>
    <p:sldId id="276" r:id="rId19"/>
    <p:sldId id="284" r:id="rId20"/>
    <p:sldId id="296" r:id="rId21"/>
    <p:sldId id="277" r:id="rId22"/>
    <p:sldId id="278" r:id="rId23"/>
    <p:sldId id="292" r:id="rId2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E6B6C38C-174D-44B9-B6CE-1C5133A25017}">
          <p14:sldIdLst>
            <p14:sldId id="280"/>
            <p14:sldId id="256"/>
            <p14:sldId id="257"/>
            <p14:sldId id="258"/>
            <p14:sldId id="259"/>
            <p14:sldId id="260"/>
            <p14:sldId id="261"/>
            <p14:sldId id="266"/>
            <p14:sldId id="267"/>
            <p14:sldId id="295"/>
            <p14:sldId id="294"/>
            <p14:sldId id="272"/>
            <p14:sldId id="281"/>
            <p14:sldId id="275"/>
            <p14:sldId id="288"/>
            <p14:sldId id="289"/>
          </p14:sldIdLst>
        </p14:section>
        <p14:section name="Untitled Section" id="{11230A85-21C9-4BD6-A604-8DA2A1C6CB78}">
          <p14:sldIdLst>
            <p14:sldId id="293"/>
            <p14:sldId id="276"/>
            <p14:sldId id="284"/>
            <p14:sldId id="296"/>
            <p14:sldId id="277"/>
            <p14:sldId id="278"/>
            <p14:sldId id="292"/>
          </p14:sldIdLst>
        </p14:section>
      </p14:sectionLst>
    </p:ex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412" autoAdjust="0"/>
    <p:restoredTop sz="94660"/>
  </p:normalViewPr>
  <p:slideViewPr>
    <p:cSldViewPr snapToGrid="0">
      <p:cViewPr>
        <p:scale>
          <a:sx n="109" d="100"/>
          <a:sy n="109" d="100"/>
        </p:scale>
        <p:origin x="702" y="60"/>
      </p:cViewPr>
      <p:guideLst>
        <p:guide orient="horz" pos="2160"/>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viewProps" Target="view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microsoft.com/office/2016/11/relationships/changesInfo" Target="changesInfos/changesInfo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theme" Target="theme/theme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Dijana Lekovic" userId="3f0e557f6279dfef" providerId="LiveId" clId="{7B05E5EF-1517-4773-A5E4-AF7F9E10F697}"/>
    <pc:docChg chg="undo custSel addSld delSld modSld addSection modSection">
      <pc:chgData name="Dijana Lekovic" userId="3f0e557f6279dfef" providerId="LiveId" clId="{7B05E5EF-1517-4773-A5E4-AF7F9E10F697}" dt="2024-09-08T21:53:09.117" v="859" actId="20577"/>
      <pc:docMkLst>
        <pc:docMk/>
      </pc:docMkLst>
      <pc:sldChg chg="modSp mod">
        <pc:chgData name="Dijana Lekovic" userId="3f0e557f6279dfef" providerId="LiveId" clId="{7B05E5EF-1517-4773-A5E4-AF7F9E10F697}" dt="2024-09-08T17:03:40.706" v="28" actId="20577"/>
        <pc:sldMkLst>
          <pc:docMk/>
          <pc:sldMk cId="112387137" sldId="256"/>
        </pc:sldMkLst>
        <pc:spChg chg="mod">
          <ac:chgData name="Dijana Lekovic" userId="3f0e557f6279dfef" providerId="LiveId" clId="{7B05E5EF-1517-4773-A5E4-AF7F9E10F697}" dt="2024-09-08T17:03:40.706" v="28" actId="20577"/>
          <ac:spMkLst>
            <pc:docMk/>
            <pc:sldMk cId="112387137" sldId="256"/>
            <ac:spMk id="5" creationId="{00000000-0000-0000-0000-000000000000}"/>
          </ac:spMkLst>
        </pc:spChg>
      </pc:sldChg>
      <pc:sldChg chg="modSp mod">
        <pc:chgData name="Dijana Lekovic" userId="3f0e557f6279dfef" providerId="LiveId" clId="{7B05E5EF-1517-4773-A5E4-AF7F9E10F697}" dt="2024-09-08T17:19:27.159" v="34" actId="20577"/>
        <pc:sldMkLst>
          <pc:docMk/>
          <pc:sldMk cId="4000631223" sldId="260"/>
        </pc:sldMkLst>
        <pc:spChg chg="mod">
          <ac:chgData name="Dijana Lekovic" userId="3f0e557f6279dfef" providerId="LiveId" clId="{7B05E5EF-1517-4773-A5E4-AF7F9E10F697}" dt="2024-09-08T17:19:27.159" v="34" actId="20577"/>
          <ac:spMkLst>
            <pc:docMk/>
            <pc:sldMk cId="4000631223" sldId="260"/>
            <ac:spMk id="3" creationId="{00000000-0000-0000-0000-000000000000}"/>
          </ac:spMkLst>
        </pc:spChg>
      </pc:sldChg>
      <pc:sldChg chg="modSp mod">
        <pc:chgData name="Dijana Lekovic" userId="3f0e557f6279dfef" providerId="LiveId" clId="{7B05E5EF-1517-4773-A5E4-AF7F9E10F697}" dt="2024-09-08T21:34:59.278" v="844" actId="13926"/>
        <pc:sldMkLst>
          <pc:docMk/>
          <pc:sldMk cId="3204443816" sldId="266"/>
        </pc:sldMkLst>
        <pc:spChg chg="mod">
          <ac:chgData name="Dijana Lekovic" userId="3f0e557f6279dfef" providerId="LiveId" clId="{7B05E5EF-1517-4773-A5E4-AF7F9E10F697}" dt="2024-09-08T21:34:59.278" v="844" actId="13926"/>
          <ac:spMkLst>
            <pc:docMk/>
            <pc:sldMk cId="3204443816" sldId="266"/>
            <ac:spMk id="3" creationId="{00000000-0000-0000-0000-000000000000}"/>
          </ac:spMkLst>
        </pc:spChg>
      </pc:sldChg>
      <pc:sldChg chg="addSp delSp modSp del mod">
        <pc:chgData name="Dijana Lekovic" userId="3f0e557f6279dfef" providerId="LiveId" clId="{7B05E5EF-1517-4773-A5E4-AF7F9E10F697}" dt="2024-09-08T20:59:15.656" v="507" actId="2696"/>
        <pc:sldMkLst>
          <pc:docMk/>
          <pc:sldMk cId="735879479" sldId="268"/>
        </pc:sldMkLst>
        <pc:spChg chg="add mod">
          <ac:chgData name="Dijana Lekovic" userId="3f0e557f6279dfef" providerId="LiveId" clId="{7B05E5EF-1517-4773-A5E4-AF7F9E10F697}" dt="2024-09-08T20:57:41.431" v="498" actId="21"/>
          <ac:spMkLst>
            <pc:docMk/>
            <pc:sldMk cId="735879479" sldId="268"/>
            <ac:spMk id="3" creationId="{FE2D04BC-3571-C031-8C3D-306D44FA79C7}"/>
          </ac:spMkLst>
        </pc:spChg>
        <pc:spChg chg="del">
          <ac:chgData name="Dijana Lekovic" userId="3f0e557f6279dfef" providerId="LiveId" clId="{7B05E5EF-1517-4773-A5E4-AF7F9E10F697}" dt="2024-09-08T20:57:41.431" v="498" actId="21"/>
          <ac:spMkLst>
            <pc:docMk/>
            <pc:sldMk cId="735879479" sldId="268"/>
            <ac:spMk id="5" creationId="{00000000-0000-0000-0000-000000000000}"/>
          </ac:spMkLst>
        </pc:spChg>
        <pc:spChg chg="mod">
          <ac:chgData name="Dijana Lekovic" userId="3f0e557f6279dfef" providerId="LiveId" clId="{7B05E5EF-1517-4773-A5E4-AF7F9E10F697}" dt="2024-09-08T19:22:34.264" v="146" actId="20577"/>
          <ac:spMkLst>
            <pc:docMk/>
            <pc:sldMk cId="735879479" sldId="268"/>
            <ac:spMk id="8" creationId="{00000000-0000-0000-0000-000000000000}"/>
          </ac:spMkLst>
        </pc:spChg>
      </pc:sldChg>
      <pc:sldChg chg="addSp delSp modSp del mod">
        <pc:chgData name="Dijana Lekovic" userId="3f0e557f6279dfef" providerId="LiveId" clId="{7B05E5EF-1517-4773-A5E4-AF7F9E10F697}" dt="2024-09-08T20:57:10.252" v="495" actId="2696"/>
        <pc:sldMkLst>
          <pc:docMk/>
          <pc:sldMk cId="2790798912" sldId="270"/>
        </pc:sldMkLst>
        <pc:spChg chg="del">
          <ac:chgData name="Dijana Lekovic" userId="3f0e557f6279dfef" providerId="LiveId" clId="{7B05E5EF-1517-4773-A5E4-AF7F9E10F697}" dt="2024-09-08T20:56:44.385" v="492" actId="21"/>
          <ac:spMkLst>
            <pc:docMk/>
            <pc:sldMk cId="2790798912" sldId="270"/>
            <ac:spMk id="3" creationId="{00000000-0000-0000-0000-000000000000}"/>
          </ac:spMkLst>
        </pc:spChg>
        <pc:spChg chg="add mod">
          <ac:chgData name="Dijana Lekovic" userId="3f0e557f6279dfef" providerId="LiveId" clId="{7B05E5EF-1517-4773-A5E4-AF7F9E10F697}" dt="2024-09-08T20:56:44.385" v="492" actId="21"/>
          <ac:spMkLst>
            <pc:docMk/>
            <pc:sldMk cId="2790798912" sldId="270"/>
            <ac:spMk id="4" creationId="{424DC92D-2CAF-2FCE-39A4-1B92E96A023F}"/>
          </ac:spMkLst>
        </pc:spChg>
      </pc:sldChg>
      <pc:sldChg chg="addSp delSp modSp del mod">
        <pc:chgData name="Dijana Lekovic" userId="3f0e557f6279dfef" providerId="LiveId" clId="{7B05E5EF-1517-4773-A5E4-AF7F9E10F697}" dt="2024-09-08T20:57:17.849" v="496" actId="2696"/>
        <pc:sldMkLst>
          <pc:docMk/>
          <pc:sldMk cId="2648049895" sldId="271"/>
        </pc:sldMkLst>
        <pc:spChg chg="del">
          <ac:chgData name="Dijana Lekovic" userId="3f0e557f6279dfef" providerId="LiveId" clId="{7B05E5EF-1517-4773-A5E4-AF7F9E10F697}" dt="2024-09-08T20:56:51.916" v="493" actId="21"/>
          <ac:spMkLst>
            <pc:docMk/>
            <pc:sldMk cId="2648049895" sldId="271"/>
            <ac:spMk id="3" creationId="{00000000-0000-0000-0000-000000000000}"/>
          </ac:spMkLst>
        </pc:spChg>
        <pc:spChg chg="add mod">
          <ac:chgData name="Dijana Lekovic" userId="3f0e557f6279dfef" providerId="LiveId" clId="{7B05E5EF-1517-4773-A5E4-AF7F9E10F697}" dt="2024-09-08T20:56:51.916" v="493" actId="21"/>
          <ac:spMkLst>
            <pc:docMk/>
            <pc:sldMk cId="2648049895" sldId="271"/>
            <ac:spMk id="4" creationId="{EC9914CA-D5C5-41D8-ACC6-83AC6AB4B48C}"/>
          </ac:spMkLst>
        </pc:spChg>
      </pc:sldChg>
      <pc:sldChg chg="modSp mod">
        <pc:chgData name="Dijana Lekovic" userId="3f0e557f6279dfef" providerId="LiveId" clId="{7B05E5EF-1517-4773-A5E4-AF7F9E10F697}" dt="2024-09-08T20:25:48.221" v="235" actId="20577"/>
        <pc:sldMkLst>
          <pc:docMk/>
          <pc:sldMk cId="3212426795" sldId="272"/>
        </pc:sldMkLst>
        <pc:spChg chg="mod">
          <ac:chgData name="Dijana Lekovic" userId="3f0e557f6279dfef" providerId="LiveId" clId="{7B05E5EF-1517-4773-A5E4-AF7F9E10F697}" dt="2024-09-08T20:25:48.221" v="235" actId="20577"/>
          <ac:spMkLst>
            <pc:docMk/>
            <pc:sldMk cId="3212426795" sldId="272"/>
            <ac:spMk id="3" creationId="{00000000-0000-0000-0000-000000000000}"/>
          </ac:spMkLst>
        </pc:spChg>
      </pc:sldChg>
      <pc:sldChg chg="del">
        <pc:chgData name="Dijana Lekovic" userId="3f0e557f6279dfef" providerId="LiveId" clId="{7B05E5EF-1517-4773-A5E4-AF7F9E10F697}" dt="2024-09-08T20:08:50.061" v="210" actId="2696"/>
        <pc:sldMkLst>
          <pc:docMk/>
          <pc:sldMk cId="1482560437" sldId="276"/>
        </pc:sldMkLst>
      </pc:sldChg>
      <pc:sldChg chg="modSp add mod">
        <pc:chgData name="Dijana Lekovic" userId="3f0e557f6279dfef" providerId="LiveId" clId="{7B05E5EF-1517-4773-A5E4-AF7F9E10F697}" dt="2024-09-08T21:51:54.571" v="858" actId="20577"/>
        <pc:sldMkLst>
          <pc:docMk/>
          <pc:sldMk cId="2898084255" sldId="276"/>
        </pc:sldMkLst>
        <pc:spChg chg="mod">
          <ac:chgData name="Dijana Lekovic" userId="3f0e557f6279dfef" providerId="LiveId" clId="{7B05E5EF-1517-4773-A5E4-AF7F9E10F697}" dt="2024-09-08T21:51:54.571" v="858" actId="20577"/>
          <ac:spMkLst>
            <pc:docMk/>
            <pc:sldMk cId="2898084255" sldId="276"/>
            <ac:spMk id="3" creationId="{00000000-0000-0000-0000-000000000000}"/>
          </ac:spMkLst>
        </pc:spChg>
      </pc:sldChg>
      <pc:sldChg chg="addSp delSp modSp mod chgLayout">
        <pc:chgData name="Dijana Lekovic" userId="3f0e557f6279dfef" providerId="LiveId" clId="{7B05E5EF-1517-4773-A5E4-AF7F9E10F697}" dt="2024-09-08T20:37:45.613" v="256" actId="113"/>
        <pc:sldMkLst>
          <pc:docMk/>
          <pc:sldMk cId="3898352852" sldId="277"/>
        </pc:sldMkLst>
        <pc:spChg chg="add del mod">
          <ac:chgData name="Dijana Lekovic" userId="3f0e557f6279dfef" providerId="LiveId" clId="{7B05E5EF-1517-4773-A5E4-AF7F9E10F697}" dt="2024-09-08T20:08:09.900" v="203" actId="6264"/>
          <ac:spMkLst>
            <pc:docMk/>
            <pc:sldMk cId="3898352852" sldId="277"/>
            <ac:spMk id="2" creationId="{1AF0B28C-8E0F-BF9E-5E7D-BE1C0F01109F}"/>
          </ac:spMkLst>
        </pc:spChg>
        <pc:spChg chg="mod ord">
          <ac:chgData name="Dijana Lekovic" userId="3f0e557f6279dfef" providerId="LiveId" clId="{7B05E5EF-1517-4773-A5E4-AF7F9E10F697}" dt="2024-09-08T20:37:45.613" v="256" actId="113"/>
          <ac:spMkLst>
            <pc:docMk/>
            <pc:sldMk cId="3898352852" sldId="277"/>
            <ac:spMk id="3" creationId="{00000000-0000-0000-0000-000000000000}"/>
          </ac:spMkLst>
        </pc:spChg>
        <pc:spChg chg="mod">
          <ac:chgData name="Dijana Lekovic" userId="3f0e557f6279dfef" providerId="LiveId" clId="{7B05E5EF-1517-4773-A5E4-AF7F9E10F697}" dt="2024-09-08T20:37:25.831" v="251" actId="21"/>
          <ac:spMkLst>
            <pc:docMk/>
            <pc:sldMk cId="3898352852" sldId="277"/>
            <ac:spMk id="4" creationId="{00000000-0000-0000-0000-000000000000}"/>
          </ac:spMkLst>
        </pc:spChg>
        <pc:spChg chg="add mod ord">
          <ac:chgData name="Dijana Lekovic" userId="3f0e557f6279dfef" providerId="LiveId" clId="{7B05E5EF-1517-4773-A5E4-AF7F9E10F697}" dt="2024-09-08T20:37:29.983" v="253" actId="27636"/>
          <ac:spMkLst>
            <pc:docMk/>
            <pc:sldMk cId="3898352852" sldId="277"/>
            <ac:spMk id="5" creationId="{C90455B4-713E-8F6A-AC8E-22C227E44D1E}"/>
          </ac:spMkLst>
        </pc:spChg>
      </pc:sldChg>
      <pc:sldChg chg="addSp delSp modSp mod chgLayout">
        <pc:chgData name="Dijana Lekovic" userId="3f0e557f6279dfef" providerId="LiveId" clId="{7B05E5EF-1517-4773-A5E4-AF7F9E10F697}" dt="2024-09-08T20:38:19.656" v="265" actId="113"/>
        <pc:sldMkLst>
          <pc:docMk/>
          <pc:sldMk cId="359209618" sldId="278"/>
        </pc:sldMkLst>
        <pc:spChg chg="add del mod">
          <ac:chgData name="Dijana Lekovic" userId="3f0e557f6279dfef" providerId="LiveId" clId="{7B05E5EF-1517-4773-A5E4-AF7F9E10F697}" dt="2024-09-08T20:08:09.900" v="203" actId="6264"/>
          <ac:spMkLst>
            <pc:docMk/>
            <pc:sldMk cId="359209618" sldId="278"/>
            <ac:spMk id="2" creationId="{8160AF44-B00B-C55C-AB0F-D10C9D4B8AAD}"/>
          </ac:spMkLst>
        </pc:spChg>
        <pc:spChg chg="mod ord">
          <ac:chgData name="Dijana Lekovic" userId="3f0e557f6279dfef" providerId="LiveId" clId="{7B05E5EF-1517-4773-A5E4-AF7F9E10F697}" dt="2024-09-08T20:38:19.656" v="265" actId="113"/>
          <ac:spMkLst>
            <pc:docMk/>
            <pc:sldMk cId="359209618" sldId="278"/>
            <ac:spMk id="3" creationId="{00000000-0000-0000-0000-000000000000}"/>
          </ac:spMkLst>
        </pc:spChg>
        <pc:spChg chg="add mod ord">
          <ac:chgData name="Dijana Lekovic" userId="3f0e557f6279dfef" providerId="LiveId" clId="{7B05E5EF-1517-4773-A5E4-AF7F9E10F697}" dt="2024-09-08T20:38:07.351" v="261" actId="27636"/>
          <ac:spMkLst>
            <pc:docMk/>
            <pc:sldMk cId="359209618" sldId="278"/>
            <ac:spMk id="4" creationId="{5B36ADDC-FF72-65E4-79E4-B0222BAD93A1}"/>
          </ac:spMkLst>
        </pc:spChg>
        <pc:spChg chg="mod">
          <ac:chgData name="Dijana Lekovic" userId="3f0e557f6279dfef" providerId="LiveId" clId="{7B05E5EF-1517-4773-A5E4-AF7F9E10F697}" dt="2024-09-08T20:38:00.331" v="257" actId="21"/>
          <ac:spMkLst>
            <pc:docMk/>
            <pc:sldMk cId="359209618" sldId="278"/>
            <ac:spMk id="5" creationId="{00000000-0000-0000-0000-000000000000}"/>
          </ac:spMkLst>
        </pc:spChg>
      </pc:sldChg>
      <pc:sldChg chg="modSp mod">
        <pc:chgData name="Dijana Lekovic" userId="3f0e557f6279dfef" providerId="LiveId" clId="{7B05E5EF-1517-4773-A5E4-AF7F9E10F697}" dt="2024-09-08T17:01:17.561" v="27" actId="14100"/>
        <pc:sldMkLst>
          <pc:docMk/>
          <pc:sldMk cId="3088287777" sldId="280"/>
        </pc:sldMkLst>
        <pc:spChg chg="mod">
          <ac:chgData name="Dijana Lekovic" userId="3f0e557f6279dfef" providerId="LiveId" clId="{7B05E5EF-1517-4773-A5E4-AF7F9E10F697}" dt="2024-09-08T17:01:17.561" v="27" actId="14100"/>
          <ac:spMkLst>
            <pc:docMk/>
            <pc:sldMk cId="3088287777" sldId="280"/>
            <ac:spMk id="6" creationId="{00000000-0000-0000-0000-000000000000}"/>
          </ac:spMkLst>
        </pc:spChg>
      </pc:sldChg>
      <pc:sldChg chg="addSp delSp modSp mod chgLayout">
        <pc:chgData name="Dijana Lekovic" userId="3f0e557f6279dfef" providerId="LiveId" clId="{7B05E5EF-1517-4773-A5E4-AF7F9E10F697}" dt="2024-09-08T21:53:09.117" v="859" actId="20577"/>
        <pc:sldMkLst>
          <pc:docMk/>
          <pc:sldMk cId="2006993195" sldId="284"/>
        </pc:sldMkLst>
        <pc:spChg chg="add del mod">
          <ac:chgData name="Dijana Lekovic" userId="3f0e557f6279dfef" providerId="LiveId" clId="{7B05E5EF-1517-4773-A5E4-AF7F9E10F697}" dt="2024-09-08T20:08:09.900" v="203" actId="6264"/>
          <ac:spMkLst>
            <pc:docMk/>
            <pc:sldMk cId="2006993195" sldId="284"/>
            <ac:spMk id="2" creationId="{27B7809A-FFE7-68B0-2DAE-20BBF44721A1}"/>
          </ac:spMkLst>
        </pc:spChg>
        <pc:spChg chg="mod ord">
          <ac:chgData name="Dijana Lekovic" userId="3f0e557f6279dfef" providerId="LiveId" clId="{7B05E5EF-1517-4773-A5E4-AF7F9E10F697}" dt="2024-09-08T21:53:09.117" v="859" actId="20577"/>
          <ac:spMkLst>
            <pc:docMk/>
            <pc:sldMk cId="2006993195" sldId="284"/>
            <ac:spMk id="3" creationId="{00000000-0000-0000-0000-000000000000}"/>
          </ac:spMkLst>
        </pc:spChg>
        <pc:spChg chg="add mod ord">
          <ac:chgData name="Dijana Lekovic" userId="3f0e557f6279dfef" providerId="LiveId" clId="{7B05E5EF-1517-4773-A5E4-AF7F9E10F697}" dt="2024-09-08T20:36:38.445" v="248"/>
          <ac:spMkLst>
            <pc:docMk/>
            <pc:sldMk cId="2006993195" sldId="284"/>
            <ac:spMk id="6" creationId="{EB69D39F-24C3-9B39-6875-837AFB6A7104}"/>
          </ac:spMkLst>
        </pc:spChg>
        <pc:spChg chg="mod">
          <ac:chgData name="Dijana Lekovic" userId="3f0e557f6279dfef" providerId="LiveId" clId="{7B05E5EF-1517-4773-A5E4-AF7F9E10F697}" dt="2024-09-08T20:36:29.536" v="247" actId="21"/>
          <ac:spMkLst>
            <pc:docMk/>
            <pc:sldMk cId="2006993195" sldId="284"/>
            <ac:spMk id="7" creationId="{00000000-0000-0000-0000-000000000000}"/>
          </ac:spMkLst>
        </pc:spChg>
      </pc:sldChg>
      <pc:sldChg chg="modSp mod">
        <pc:chgData name="Dijana Lekovic" userId="3f0e557f6279dfef" providerId="LiveId" clId="{7B05E5EF-1517-4773-A5E4-AF7F9E10F697}" dt="2024-09-08T17:37:06.108" v="108" actId="20577"/>
        <pc:sldMkLst>
          <pc:docMk/>
          <pc:sldMk cId="596619315" sldId="288"/>
        </pc:sldMkLst>
        <pc:spChg chg="mod">
          <ac:chgData name="Dijana Lekovic" userId="3f0e557f6279dfef" providerId="LiveId" clId="{7B05E5EF-1517-4773-A5E4-AF7F9E10F697}" dt="2024-09-08T17:37:06.108" v="108" actId="20577"/>
          <ac:spMkLst>
            <pc:docMk/>
            <pc:sldMk cId="596619315" sldId="288"/>
            <ac:spMk id="3" creationId="{00000000-0000-0000-0000-000000000000}"/>
          </ac:spMkLst>
        </pc:spChg>
      </pc:sldChg>
      <pc:sldChg chg="modSp mod">
        <pc:chgData name="Dijana Lekovic" userId="3f0e557f6279dfef" providerId="LiveId" clId="{7B05E5EF-1517-4773-A5E4-AF7F9E10F697}" dt="2024-09-08T20:32:52.605" v="237" actId="113"/>
        <pc:sldMkLst>
          <pc:docMk/>
          <pc:sldMk cId="2833039966" sldId="289"/>
        </pc:sldMkLst>
        <pc:spChg chg="mod">
          <ac:chgData name="Dijana Lekovic" userId="3f0e557f6279dfef" providerId="LiveId" clId="{7B05E5EF-1517-4773-A5E4-AF7F9E10F697}" dt="2024-09-08T20:32:52.605" v="237" actId="113"/>
          <ac:spMkLst>
            <pc:docMk/>
            <pc:sldMk cId="2833039966" sldId="289"/>
            <ac:spMk id="3" creationId="{00000000-0000-0000-0000-000000000000}"/>
          </ac:spMkLst>
        </pc:spChg>
      </pc:sldChg>
      <pc:sldChg chg="addSp delSp modSp del mod">
        <pc:chgData name="Dijana Lekovic" userId="3f0e557f6279dfef" providerId="LiveId" clId="{7B05E5EF-1517-4773-A5E4-AF7F9E10F697}" dt="2024-09-08T20:57:22.113" v="497" actId="2696"/>
        <pc:sldMkLst>
          <pc:docMk/>
          <pc:sldMk cId="2304133145" sldId="291"/>
        </pc:sldMkLst>
        <pc:spChg chg="del mod">
          <ac:chgData name="Dijana Lekovic" userId="3f0e557f6279dfef" providerId="LiveId" clId="{7B05E5EF-1517-4773-A5E4-AF7F9E10F697}" dt="2024-09-08T20:56:59.864" v="494" actId="21"/>
          <ac:spMkLst>
            <pc:docMk/>
            <pc:sldMk cId="2304133145" sldId="291"/>
            <ac:spMk id="3" creationId="{00000000-0000-0000-0000-000000000000}"/>
          </ac:spMkLst>
        </pc:spChg>
        <pc:spChg chg="add mod">
          <ac:chgData name="Dijana Lekovic" userId="3f0e557f6279dfef" providerId="LiveId" clId="{7B05E5EF-1517-4773-A5E4-AF7F9E10F697}" dt="2024-09-08T20:56:59.864" v="494" actId="21"/>
          <ac:spMkLst>
            <pc:docMk/>
            <pc:sldMk cId="2304133145" sldId="291"/>
            <ac:spMk id="4" creationId="{735BA1E4-7A1D-4441-C4F8-E2C52DCF4185}"/>
          </ac:spMkLst>
        </pc:spChg>
      </pc:sldChg>
      <pc:sldChg chg="addSp delSp modSp mod chgLayout">
        <pc:chgData name="Dijana Lekovic" userId="3f0e557f6279dfef" providerId="LiveId" clId="{7B05E5EF-1517-4773-A5E4-AF7F9E10F697}" dt="2024-09-08T20:39:09.671" v="288" actId="20577"/>
        <pc:sldMkLst>
          <pc:docMk/>
          <pc:sldMk cId="3088287777" sldId="292"/>
        </pc:sldMkLst>
        <pc:spChg chg="add del mod">
          <ac:chgData name="Dijana Lekovic" userId="3f0e557f6279dfef" providerId="LiveId" clId="{7B05E5EF-1517-4773-A5E4-AF7F9E10F697}" dt="2024-09-08T20:08:09.900" v="203" actId="6264"/>
          <ac:spMkLst>
            <pc:docMk/>
            <pc:sldMk cId="3088287777" sldId="292"/>
            <ac:spMk id="2" creationId="{80576F4D-673C-8653-9B01-FC2BD27AA89D}"/>
          </ac:spMkLst>
        </pc:spChg>
        <pc:spChg chg="add del mod ord">
          <ac:chgData name="Dijana Lekovic" userId="3f0e557f6279dfef" providerId="LiveId" clId="{7B05E5EF-1517-4773-A5E4-AF7F9E10F697}" dt="2024-09-08T20:38:35.378" v="266" actId="21"/>
          <ac:spMkLst>
            <pc:docMk/>
            <pc:sldMk cId="3088287777" sldId="292"/>
            <ac:spMk id="3" creationId="{5E71DC92-5344-CBAF-6EAE-C39921A7723A}"/>
          </ac:spMkLst>
        </pc:spChg>
        <pc:spChg chg="mod ord">
          <ac:chgData name="Dijana Lekovic" userId="3f0e557f6279dfef" providerId="LiveId" clId="{7B05E5EF-1517-4773-A5E4-AF7F9E10F697}" dt="2024-09-08T20:08:09.900" v="203" actId="6264"/>
          <ac:spMkLst>
            <pc:docMk/>
            <pc:sldMk cId="3088287777" sldId="292"/>
            <ac:spMk id="5" creationId="{00000000-0000-0000-0000-000000000000}"/>
          </ac:spMkLst>
        </pc:spChg>
        <pc:spChg chg="mod">
          <ac:chgData name="Dijana Lekovic" userId="3f0e557f6279dfef" providerId="LiveId" clId="{7B05E5EF-1517-4773-A5E4-AF7F9E10F697}" dt="2024-09-08T20:39:09.671" v="288" actId="20577"/>
          <ac:spMkLst>
            <pc:docMk/>
            <pc:sldMk cId="3088287777" sldId="292"/>
            <ac:spMk id="6" creationId="{00000000-0000-0000-0000-000000000000}"/>
          </ac:spMkLst>
        </pc:spChg>
      </pc:sldChg>
      <pc:sldChg chg="addSp delSp modSp new mod chgLayout">
        <pc:chgData name="Dijana Lekovic" userId="3f0e557f6279dfef" providerId="LiveId" clId="{7B05E5EF-1517-4773-A5E4-AF7F9E10F697}" dt="2024-09-08T20:34:12.654" v="245" actId="20577"/>
        <pc:sldMkLst>
          <pc:docMk/>
          <pc:sldMk cId="3223778629" sldId="293"/>
        </pc:sldMkLst>
        <pc:spChg chg="mod ord">
          <ac:chgData name="Dijana Lekovic" userId="3f0e557f6279dfef" providerId="LiveId" clId="{7B05E5EF-1517-4773-A5E4-AF7F9E10F697}" dt="2024-09-08T20:08:09.900" v="203" actId="6264"/>
          <ac:spMkLst>
            <pc:docMk/>
            <pc:sldMk cId="3223778629" sldId="293"/>
            <ac:spMk id="2" creationId="{2EFEBB68-88AE-4208-8822-59CE9F178DB2}"/>
          </ac:spMkLst>
        </pc:spChg>
        <pc:spChg chg="mod ord">
          <ac:chgData name="Dijana Lekovic" userId="3f0e557f6279dfef" providerId="LiveId" clId="{7B05E5EF-1517-4773-A5E4-AF7F9E10F697}" dt="2024-09-08T20:34:12.654" v="245" actId="20577"/>
          <ac:spMkLst>
            <pc:docMk/>
            <pc:sldMk cId="3223778629" sldId="293"/>
            <ac:spMk id="3" creationId="{8EA59B6B-1AF5-8D9C-CA4B-8BFE9DD5B873}"/>
          </ac:spMkLst>
        </pc:spChg>
        <pc:spChg chg="add del mod">
          <ac:chgData name="Dijana Lekovic" userId="3f0e557f6279dfef" providerId="LiveId" clId="{7B05E5EF-1517-4773-A5E4-AF7F9E10F697}" dt="2024-09-08T20:08:09.900" v="203" actId="6264"/>
          <ac:spMkLst>
            <pc:docMk/>
            <pc:sldMk cId="3223778629" sldId="293"/>
            <ac:spMk id="4" creationId="{3135F9CB-A5B1-DA32-1AC9-5331B2C031BC}"/>
          </ac:spMkLst>
        </pc:spChg>
        <pc:spChg chg="add del mod">
          <ac:chgData name="Dijana Lekovic" userId="3f0e557f6279dfef" providerId="LiveId" clId="{7B05E5EF-1517-4773-A5E4-AF7F9E10F697}" dt="2024-09-08T20:08:09.900" v="203" actId="6264"/>
          <ac:spMkLst>
            <pc:docMk/>
            <pc:sldMk cId="3223778629" sldId="293"/>
            <ac:spMk id="5" creationId="{22BC15F5-3B5D-39BF-C1A5-8682B13CA549}"/>
          </ac:spMkLst>
        </pc:spChg>
      </pc:sldChg>
      <pc:sldChg chg="new del">
        <pc:chgData name="Dijana Lekovic" userId="3f0e557f6279dfef" providerId="LiveId" clId="{7B05E5EF-1517-4773-A5E4-AF7F9E10F697}" dt="2024-09-08T20:09:27.853" v="213" actId="2696"/>
        <pc:sldMkLst>
          <pc:docMk/>
          <pc:sldMk cId="1050438242" sldId="294"/>
        </pc:sldMkLst>
      </pc:sldChg>
      <pc:sldChg chg="addSp delSp modSp new mod">
        <pc:chgData name="Dijana Lekovic" userId="3f0e557f6279dfef" providerId="LiveId" clId="{7B05E5EF-1517-4773-A5E4-AF7F9E10F697}" dt="2024-09-08T21:30:45.267" v="824" actId="1076"/>
        <pc:sldMkLst>
          <pc:docMk/>
          <pc:sldMk cId="3927036344" sldId="294"/>
        </pc:sldMkLst>
        <pc:spChg chg="mod">
          <ac:chgData name="Dijana Lekovic" userId="3f0e557f6279dfef" providerId="LiveId" clId="{7B05E5EF-1517-4773-A5E4-AF7F9E10F697}" dt="2024-09-08T20:51:41.591" v="322" actId="14100"/>
          <ac:spMkLst>
            <pc:docMk/>
            <pc:sldMk cId="3927036344" sldId="294"/>
            <ac:spMk id="2" creationId="{AEF89F90-DA30-CDC9-D2EA-D8A61519CBBC}"/>
          </ac:spMkLst>
        </pc:spChg>
        <pc:spChg chg="add del mod">
          <ac:chgData name="Dijana Lekovic" userId="3f0e557f6279dfef" providerId="LiveId" clId="{7B05E5EF-1517-4773-A5E4-AF7F9E10F697}" dt="2024-09-08T21:30:45.267" v="824" actId="1076"/>
          <ac:spMkLst>
            <pc:docMk/>
            <pc:sldMk cId="3927036344" sldId="294"/>
            <ac:spMk id="3" creationId="{83D7354B-A7DE-DA1B-F1A1-E2B29539F8C2}"/>
          </ac:spMkLst>
        </pc:spChg>
        <pc:graphicFrameChg chg="add del mod">
          <ac:chgData name="Dijana Lekovic" userId="3f0e557f6279dfef" providerId="LiveId" clId="{7B05E5EF-1517-4773-A5E4-AF7F9E10F697}" dt="2024-09-08T20:45:00.937" v="302" actId="1076"/>
          <ac:graphicFrameMkLst>
            <pc:docMk/>
            <pc:sldMk cId="3927036344" sldId="294"/>
            <ac:graphicFrameMk id="4" creationId="{A2CE9CCC-34A6-5D4B-BECB-4DC767769A8C}"/>
          </ac:graphicFrameMkLst>
        </pc:graphicFrameChg>
      </pc:sldChg>
      <pc:sldChg chg="addSp delSp modSp new mod">
        <pc:chgData name="Dijana Lekovic" userId="3f0e557f6279dfef" providerId="LiveId" clId="{7B05E5EF-1517-4773-A5E4-AF7F9E10F697}" dt="2024-09-08T20:58:53.502" v="506" actId="14100"/>
        <pc:sldMkLst>
          <pc:docMk/>
          <pc:sldMk cId="2928520305" sldId="295"/>
        </pc:sldMkLst>
        <pc:spChg chg="mod">
          <ac:chgData name="Dijana Lekovic" userId="3f0e557f6279dfef" providerId="LiveId" clId="{7B05E5EF-1517-4773-A5E4-AF7F9E10F697}" dt="2024-09-08T20:58:43.262" v="505" actId="14100"/>
          <ac:spMkLst>
            <pc:docMk/>
            <pc:sldMk cId="2928520305" sldId="295"/>
            <ac:spMk id="2" creationId="{877F6EEF-1CCA-CEB9-D6F2-C2F3F18FE538}"/>
          </ac:spMkLst>
        </pc:spChg>
        <pc:spChg chg="del">
          <ac:chgData name="Dijana Lekovic" userId="3f0e557f6279dfef" providerId="LiveId" clId="{7B05E5EF-1517-4773-A5E4-AF7F9E10F697}" dt="2024-09-08T20:58:16.388" v="500"/>
          <ac:spMkLst>
            <pc:docMk/>
            <pc:sldMk cId="2928520305" sldId="295"/>
            <ac:spMk id="3" creationId="{164571E0-A0F3-2CFD-13C3-5697DB186ED5}"/>
          </ac:spMkLst>
        </pc:spChg>
        <pc:spChg chg="add mod">
          <ac:chgData name="Dijana Lekovic" userId="3f0e557f6279dfef" providerId="LiveId" clId="{7B05E5EF-1517-4773-A5E4-AF7F9E10F697}" dt="2024-09-08T20:58:53.502" v="506" actId="14100"/>
          <ac:spMkLst>
            <pc:docMk/>
            <pc:sldMk cId="2928520305" sldId="295"/>
            <ac:spMk id="4" creationId="{A6E78FBC-6564-CBBE-D6D9-FE71AB420D55}"/>
          </ac:spMkLst>
        </pc:spChg>
      </pc:sldChg>
      <pc:sldChg chg="modSp new mod">
        <pc:chgData name="Dijana Lekovic" userId="3f0e557f6279dfef" providerId="LiveId" clId="{7B05E5EF-1517-4773-A5E4-AF7F9E10F697}" dt="2024-09-08T21:21:58.356" v="798" actId="20577"/>
        <pc:sldMkLst>
          <pc:docMk/>
          <pc:sldMk cId="1925086952" sldId="296"/>
        </pc:sldMkLst>
        <pc:spChg chg="mod">
          <ac:chgData name="Dijana Lekovic" userId="3f0e557f6279dfef" providerId="LiveId" clId="{7B05E5EF-1517-4773-A5E4-AF7F9E10F697}" dt="2024-09-08T21:16:50.865" v="681" actId="14100"/>
          <ac:spMkLst>
            <pc:docMk/>
            <pc:sldMk cId="1925086952" sldId="296"/>
            <ac:spMk id="2" creationId="{3C9FE33E-26A6-5C3B-5544-5CE8A77BC71F}"/>
          </ac:spMkLst>
        </pc:spChg>
        <pc:spChg chg="mod">
          <ac:chgData name="Dijana Lekovic" userId="3f0e557f6279dfef" providerId="LiveId" clId="{7B05E5EF-1517-4773-A5E4-AF7F9E10F697}" dt="2024-09-08T21:21:58.356" v="798" actId="20577"/>
          <ac:spMkLst>
            <pc:docMk/>
            <pc:sldMk cId="1925086952" sldId="296"/>
            <ac:spMk id="3" creationId="{02CF9C48-8FFE-7F8F-E9B4-CF973D623E4F}"/>
          </ac:spMkLst>
        </pc:spChg>
      </pc:sldChg>
    </pc:docChg>
  </pc:docChgLst>
</pc:chgInfo>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2589213" y="2514600"/>
            <a:ext cx="8915399" cy="2262781"/>
          </a:xfrm>
        </p:spPr>
        <p:txBody>
          <a:bodyPr anchor="b">
            <a:normAutofit/>
          </a:bodyPr>
          <a:lstStyle>
            <a:lvl1pPr>
              <a:defRPr sz="5400"/>
            </a:lvl1pPr>
          </a:lstStyle>
          <a:p>
            <a:r>
              <a:rPr lang="en-US"/>
              <a:t>Click to edit Master title style</a:t>
            </a:r>
            <a:endParaRPr lang="en-US" dirty="0"/>
          </a:p>
        </p:txBody>
      </p:sp>
      <p:sp>
        <p:nvSpPr>
          <p:cNvPr id="3" name="Subtitle 2"/>
          <p:cNvSpPr>
            <a:spLocks noGrp="1"/>
          </p:cNvSpPr>
          <p:nvPr>
            <p:ph type="subTitle" idx="1"/>
          </p:nvPr>
        </p:nvSpPr>
        <p:spPr>
          <a:xfrm>
            <a:off x="2589213" y="4777379"/>
            <a:ext cx="8915399" cy="1126283"/>
          </a:xfrm>
        </p:spPr>
        <p:txBody>
          <a:bodyPr anchor="t"/>
          <a:lstStyle>
            <a:lvl1pPr marL="0" indent="0" algn="l">
              <a:buNone/>
              <a:defRPr>
                <a:solidFill>
                  <a:schemeClr val="tx1">
                    <a:lumMod val="65000"/>
                    <a:lumOff val="3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05AAE489-B25C-4B0D-AFB2-68FA96E80424}" type="datetimeFigureOut">
              <a:rPr lang="en-GB" smtClean="0"/>
              <a:pPr/>
              <a:t>09/09/2024</a:t>
            </a:fld>
            <a:endParaRPr lang="en-GB"/>
          </a:p>
        </p:txBody>
      </p:sp>
      <p:sp>
        <p:nvSpPr>
          <p:cNvPr id="5" name="Footer Placeholder 4"/>
          <p:cNvSpPr>
            <a:spLocks noGrp="1"/>
          </p:cNvSpPr>
          <p:nvPr>
            <p:ph type="ftr" sz="quarter" idx="11"/>
          </p:nvPr>
        </p:nvSpPr>
        <p:spPr/>
        <p:txBody>
          <a:bodyPr/>
          <a:lstStyle/>
          <a:p>
            <a:endParaRPr lang="en-GB"/>
          </a:p>
        </p:txBody>
      </p:sp>
      <p:sp>
        <p:nvSpPr>
          <p:cNvPr id="7" name="Freeform 6"/>
          <p:cNvSpPr/>
          <p:nvPr/>
        </p:nvSpPr>
        <p:spPr bwMode="auto">
          <a:xfrm>
            <a:off x="0" y="4323810"/>
            <a:ext cx="1744652" cy="778589"/>
          </a:xfrm>
          <a:custGeom>
            <a:avLst/>
            <a:gdLst/>
            <a:ahLst/>
            <a:cxnLst/>
            <a:rect l="0" t="0" r="r" b="b"/>
            <a:pathLst>
              <a:path w="372" h="166">
                <a:moveTo>
                  <a:pt x="287" y="166"/>
                </a:moveTo>
                <a:cubicBezTo>
                  <a:pt x="290" y="166"/>
                  <a:pt x="292" y="165"/>
                  <a:pt x="293" y="164"/>
                </a:cubicBezTo>
                <a:cubicBezTo>
                  <a:pt x="293" y="163"/>
                  <a:pt x="294" y="163"/>
                  <a:pt x="294" y="163"/>
                </a:cubicBezTo>
                <a:cubicBezTo>
                  <a:pt x="370" y="87"/>
                  <a:pt x="370" y="87"/>
                  <a:pt x="370" y="87"/>
                </a:cubicBezTo>
                <a:cubicBezTo>
                  <a:pt x="372" y="85"/>
                  <a:pt x="372" y="81"/>
                  <a:pt x="370" y="78"/>
                </a:cubicBezTo>
                <a:cubicBezTo>
                  <a:pt x="294" y="3"/>
                  <a:pt x="294" y="3"/>
                  <a:pt x="294" y="3"/>
                </a:cubicBezTo>
                <a:cubicBezTo>
                  <a:pt x="294" y="2"/>
                  <a:pt x="293" y="2"/>
                  <a:pt x="293" y="2"/>
                </a:cubicBezTo>
                <a:cubicBezTo>
                  <a:pt x="292" y="1"/>
                  <a:pt x="290" y="0"/>
                  <a:pt x="287" y="0"/>
                </a:cubicBezTo>
                <a:cubicBezTo>
                  <a:pt x="0" y="0"/>
                  <a:pt x="0" y="0"/>
                  <a:pt x="0" y="0"/>
                </a:cubicBezTo>
                <a:cubicBezTo>
                  <a:pt x="0" y="166"/>
                  <a:pt x="0" y="166"/>
                  <a:pt x="0" y="166"/>
                </a:cubicBezTo>
                <a:lnTo>
                  <a:pt x="287" y="166"/>
                </a:lnTo>
                <a:close/>
              </a:path>
            </a:pathLst>
          </a:custGeom>
          <a:solidFill>
            <a:schemeClr val="accent1"/>
          </a:solidFill>
          <a:ln>
            <a:noFill/>
          </a:ln>
        </p:spPr>
      </p:sp>
      <p:sp>
        <p:nvSpPr>
          <p:cNvPr id="6" name="Slide Number Placeholder 5"/>
          <p:cNvSpPr>
            <a:spLocks noGrp="1"/>
          </p:cNvSpPr>
          <p:nvPr>
            <p:ph type="sldNum" sz="quarter" idx="12"/>
          </p:nvPr>
        </p:nvSpPr>
        <p:spPr>
          <a:xfrm>
            <a:off x="531812" y="4529540"/>
            <a:ext cx="779767" cy="365125"/>
          </a:xfrm>
        </p:spPr>
        <p:txBody>
          <a:bodyPr/>
          <a:lstStyle/>
          <a:p>
            <a:fld id="{50470DDC-AAA3-4ADA-9C7D-AA4FDDC6E3D4}" type="slidenum">
              <a:rPr lang="en-GB" smtClean="0"/>
              <a:pPr/>
              <a:t>‹#›</a:t>
            </a:fld>
            <a:endParaRPr lang="en-GB"/>
          </a:p>
        </p:txBody>
      </p:sp>
    </p:spTree>
    <p:extLst>
      <p:ext uri="{BB962C8B-B14F-4D97-AF65-F5344CB8AC3E}">
        <p14:creationId xmlns:p14="http://schemas.microsoft.com/office/powerpoint/2010/main" val="380960586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2589212" y="609600"/>
            <a:ext cx="8915399" cy="3117040"/>
          </a:xfrm>
        </p:spPr>
        <p:txBody>
          <a:bodyPr anchor="ctr">
            <a:normAutofit/>
          </a:bodyPr>
          <a:lstStyle>
            <a:lvl1pPr algn="l">
              <a:defRPr sz="4800" b="0" cap="none"/>
            </a:lvl1pPr>
          </a:lstStyle>
          <a:p>
            <a:r>
              <a:rPr lang="en-US"/>
              <a:t>Click to edit Master title style</a:t>
            </a:r>
            <a:endParaRPr lang="en-US" dirty="0"/>
          </a:p>
        </p:txBody>
      </p:sp>
      <p:sp>
        <p:nvSpPr>
          <p:cNvPr id="3" name="Text Placeholder 2"/>
          <p:cNvSpPr>
            <a:spLocks noGrp="1"/>
          </p:cNvSpPr>
          <p:nvPr>
            <p:ph type="body" idx="1"/>
          </p:nvPr>
        </p:nvSpPr>
        <p:spPr>
          <a:xfrm>
            <a:off x="2589212" y="4354046"/>
            <a:ext cx="8915399" cy="1555864"/>
          </a:xfrm>
        </p:spPr>
        <p:txBody>
          <a:bodyPr anchor="ctr">
            <a:normAutofit/>
          </a:bodyPr>
          <a:lstStyle>
            <a:lvl1pPr marL="0" indent="0" algn="l">
              <a:buNone/>
              <a:defRPr sz="180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05AAE489-B25C-4B0D-AFB2-68FA96E80424}" type="datetimeFigureOut">
              <a:rPr lang="en-GB" smtClean="0"/>
              <a:pPr/>
              <a:t>09/09/2024</a:t>
            </a:fld>
            <a:endParaRPr lang="en-GB"/>
          </a:p>
        </p:txBody>
      </p:sp>
      <p:sp>
        <p:nvSpPr>
          <p:cNvPr id="5" name="Footer Placeholder 4"/>
          <p:cNvSpPr>
            <a:spLocks noGrp="1"/>
          </p:cNvSpPr>
          <p:nvPr>
            <p:ph type="ftr" sz="quarter" idx="11"/>
          </p:nvPr>
        </p:nvSpPr>
        <p:spPr/>
        <p:txBody>
          <a:bodyPr/>
          <a:lstStyle/>
          <a:p>
            <a:endParaRPr lang="en-GB"/>
          </a:p>
        </p:txBody>
      </p:sp>
      <p:sp>
        <p:nvSpPr>
          <p:cNvPr id="9" name="Freeform 11"/>
          <p:cNvSpPr/>
          <p:nvPr/>
        </p:nvSpPr>
        <p:spPr bwMode="auto">
          <a:xfrm flipV="1">
            <a:off x="-4189" y="31781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a:xfrm>
            <a:off x="531812" y="3244139"/>
            <a:ext cx="779767" cy="365125"/>
          </a:xfrm>
        </p:spPr>
        <p:txBody>
          <a:bodyPr/>
          <a:lstStyle/>
          <a:p>
            <a:fld id="{50470DDC-AAA3-4ADA-9C7D-AA4FDDC6E3D4}" type="slidenum">
              <a:rPr lang="en-GB" smtClean="0"/>
              <a:pPr/>
              <a:t>‹#›</a:t>
            </a:fld>
            <a:endParaRPr lang="en-GB"/>
          </a:p>
        </p:txBody>
      </p:sp>
    </p:spTree>
    <p:extLst>
      <p:ext uri="{BB962C8B-B14F-4D97-AF65-F5344CB8AC3E}">
        <p14:creationId xmlns:p14="http://schemas.microsoft.com/office/powerpoint/2010/main" val="421742268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849949" y="609600"/>
            <a:ext cx="8393926" cy="2895600"/>
          </a:xfrm>
        </p:spPr>
        <p:txBody>
          <a:bodyPr anchor="ctr">
            <a:normAutofit/>
          </a:bodyPr>
          <a:lstStyle>
            <a:lvl1pPr algn="l">
              <a:defRPr sz="4800" b="0" cap="none"/>
            </a:lvl1pPr>
          </a:lstStyle>
          <a:p>
            <a:r>
              <a:rPr lang="en-US"/>
              <a:t>Click to edit Master title style</a:t>
            </a:r>
            <a:endParaRPr lang="en-US" dirty="0"/>
          </a:p>
        </p:txBody>
      </p:sp>
      <p:sp>
        <p:nvSpPr>
          <p:cNvPr id="13" name="Text Placeholder 9"/>
          <p:cNvSpPr>
            <a:spLocks noGrp="1"/>
          </p:cNvSpPr>
          <p:nvPr>
            <p:ph type="body" sz="quarter" idx="13"/>
          </p:nvPr>
        </p:nvSpPr>
        <p:spPr>
          <a:xfrm>
            <a:off x="3275012" y="3505200"/>
            <a:ext cx="7536554" cy="381000"/>
          </a:xfrm>
        </p:spPr>
        <p:txBody>
          <a:bodyPr anchor="ctr">
            <a:noAutofit/>
          </a:bodyPr>
          <a:lstStyle>
            <a:lvl1pPr marL="0" indent="0">
              <a:buFontTx/>
              <a:buNone/>
              <a:defRPr sz="1600">
                <a:solidFill>
                  <a:schemeClr val="tx1">
                    <a:lumMod val="50000"/>
                    <a:lumOff val="50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3" name="Text Placeholder 2"/>
          <p:cNvSpPr>
            <a:spLocks noGrp="1"/>
          </p:cNvSpPr>
          <p:nvPr>
            <p:ph type="body" idx="1"/>
          </p:nvPr>
        </p:nvSpPr>
        <p:spPr>
          <a:xfrm>
            <a:off x="2589212" y="4354046"/>
            <a:ext cx="8915399" cy="1555864"/>
          </a:xfrm>
        </p:spPr>
        <p:txBody>
          <a:bodyPr anchor="ctr">
            <a:normAutofit/>
          </a:bodyPr>
          <a:lstStyle>
            <a:lvl1pPr marL="0" indent="0" algn="l">
              <a:buNone/>
              <a:defRPr sz="180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05AAE489-B25C-4B0D-AFB2-68FA96E80424}" type="datetimeFigureOut">
              <a:rPr lang="en-GB" smtClean="0"/>
              <a:pPr/>
              <a:t>09/09/2024</a:t>
            </a:fld>
            <a:endParaRPr lang="en-GB"/>
          </a:p>
        </p:txBody>
      </p:sp>
      <p:sp>
        <p:nvSpPr>
          <p:cNvPr id="5" name="Footer Placeholder 4"/>
          <p:cNvSpPr>
            <a:spLocks noGrp="1"/>
          </p:cNvSpPr>
          <p:nvPr>
            <p:ph type="ftr" sz="quarter" idx="11"/>
          </p:nvPr>
        </p:nvSpPr>
        <p:spPr/>
        <p:txBody>
          <a:bodyPr/>
          <a:lstStyle/>
          <a:p>
            <a:endParaRPr lang="en-GB"/>
          </a:p>
        </p:txBody>
      </p:sp>
      <p:sp>
        <p:nvSpPr>
          <p:cNvPr id="11" name="Freeform 11"/>
          <p:cNvSpPr/>
          <p:nvPr/>
        </p:nvSpPr>
        <p:spPr bwMode="auto">
          <a:xfrm flipV="1">
            <a:off x="-4189" y="31781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a:xfrm>
            <a:off x="531812" y="3244139"/>
            <a:ext cx="779767" cy="365125"/>
          </a:xfrm>
        </p:spPr>
        <p:txBody>
          <a:bodyPr/>
          <a:lstStyle/>
          <a:p>
            <a:fld id="{50470DDC-AAA3-4ADA-9C7D-AA4FDDC6E3D4}" type="slidenum">
              <a:rPr lang="en-GB" smtClean="0"/>
              <a:pPr/>
              <a:t>‹#›</a:t>
            </a:fld>
            <a:endParaRPr lang="en-GB"/>
          </a:p>
        </p:txBody>
      </p:sp>
      <p:sp>
        <p:nvSpPr>
          <p:cNvPr id="14" name="TextBox 13"/>
          <p:cNvSpPr txBox="1"/>
          <p:nvPr/>
        </p:nvSpPr>
        <p:spPr>
          <a:xfrm>
            <a:off x="2467652" y="648005"/>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
        <p:nvSpPr>
          <p:cNvPr id="15" name="TextBox 14"/>
          <p:cNvSpPr txBox="1"/>
          <p:nvPr/>
        </p:nvSpPr>
        <p:spPr>
          <a:xfrm>
            <a:off x="11114852" y="290530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Tree>
    <p:extLst>
      <p:ext uri="{BB962C8B-B14F-4D97-AF65-F5344CB8AC3E}">
        <p14:creationId xmlns:p14="http://schemas.microsoft.com/office/powerpoint/2010/main" val="41525028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2589213" y="2438400"/>
            <a:ext cx="8915400" cy="2724845"/>
          </a:xfrm>
        </p:spPr>
        <p:txBody>
          <a:bodyPr anchor="b">
            <a:normAutofit/>
          </a:bodyPr>
          <a:lstStyle>
            <a:lvl1pPr algn="l">
              <a:defRPr sz="4800" b="0"/>
            </a:lvl1pPr>
          </a:lstStyle>
          <a:p>
            <a:r>
              <a:rPr lang="en-US"/>
              <a:t>Click to edit Master title style</a:t>
            </a:r>
            <a:endParaRPr lang="en-US" dirty="0"/>
          </a:p>
        </p:txBody>
      </p:sp>
      <p:sp>
        <p:nvSpPr>
          <p:cNvPr id="4" name="Text Placeholder 3"/>
          <p:cNvSpPr>
            <a:spLocks noGrp="1"/>
          </p:cNvSpPr>
          <p:nvPr>
            <p:ph type="body" sz="half" idx="2"/>
          </p:nvPr>
        </p:nvSpPr>
        <p:spPr>
          <a:xfrm>
            <a:off x="2589213" y="5181600"/>
            <a:ext cx="8915400" cy="729622"/>
          </a:xfrm>
        </p:spPr>
        <p:txBody>
          <a:bodyPr vert="horz" lIns="91440" tIns="45720" rIns="91440" bIns="45720" rtlCol="0" anchor="t">
            <a:normAutofit/>
          </a:bodyPr>
          <a:lstStyle>
            <a:lvl1pPr>
              <a:buNone/>
              <a:defRPr lang="en-US">
                <a:solidFill>
                  <a:schemeClr val="tx1">
                    <a:lumMod val="65000"/>
                    <a:lumOff val="35000"/>
                  </a:schemeClr>
                </a:solidFill>
              </a:defRPr>
            </a:lvl1pPr>
          </a:lstStyle>
          <a:p>
            <a:pPr marL="0" lvl="0" indent="0">
              <a:buNone/>
            </a:pPr>
            <a:r>
              <a:rPr lang="en-US"/>
              <a:t>Click to edit Master text styles</a:t>
            </a:r>
          </a:p>
        </p:txBody>
      </p:sp>
      <p:sp>
        <p:nvSpPr>
          <p:cNvPr id="5" name="Date Placeholder 4"/>
          <p:cNvSpPr>
            <a:spLocks noGrp="1"/>
          </p:cNvSpPr>
          <p:nvPr>
            <p:ph type="dt" sz="half" idx="10"/>
          </p:nvPr>
        </p:nvSpPr>
        <p:spPr/>
        <p:txBody>
          <a:bodyPr/>
          <a:lstStyle/>
          <a:p>
            <a:fld id="{05AAE489-B25C-4B0D-AFB2-68FA96E80424}" type="datetimeFigureOut">
              <a:rPr lang="en-GB" smtClean="0"/>
              <a:pPr/>
              <a:t>09/09/2024</a:t>
            </a:fld>
            <a:endParaRPr lang="en-GB"/>
          </a:p>
        </p:txBody>
      </p:sp>
      <p:sp>
        <p:nvSpPr>
          <p:cNvPr id="6" name="Footer Placeholder 5"/>
          <p:cNvSpPr>
            <a:spLocks noGrp="1"/>
          </p:cNvSpPr>
          <p:nvPr>
            <p:ph type="ftr" sz="quarter" idx="11"/>
          </p:nvPr>
        </p:nvSpPr>
        <p:spPr/>
        <p:txBody>
          <a:bodyPr/>
          <a:lstStyle/>
          <a:p>
            <a:endParaRPr lang="en-GB"/>
          </a:p>
        </p:txBody>
      </p:sp>
      <p:sp>
        <p:nvSpPr>
          <p:cNvPr id="9" name="Freeform 11"/>
          <p:cNvSpPr/>
          <p:nvPr/>
        </p:nvSpPr>
        <p:spPr bwMode="auto">
          <a:xfrm flipV="1">
            <a:off x="-4189" y="491172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531812" y="4983087"/>
            <a:ext cx="779767" cy="365125"/>
          </a:xfrm>
        </p:spPr>
        <p:txBody>
          <a:bodyPr/>
          <a:lstStyle/>
          <a:p>
            <a:fld id="{50470DDC-AAA3-4ADA-9C7D-AA4FDDC6E3D4}" type="slidenum">
              <a:rPr lang="en-GB" smtClean="0"/>
              <a:pPr/>
              <a:t>‹#›</a:t>
            </a:fld>
            <a:endParaRPr lang="en-GB"/>
          </a:p>
        </p:txBody>
      </p:sp>
    </p:spTree>
    <p:extLst>
      <p:ext uri="{BB962C8B-B14F-4D97-AF65-F5344CB8AC3E}">
        <p14:creationId xmlns:p14="http://schemas.microsoft.com/office/powerpoint/2010/main" val="404838172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p:cSld name="Quote Name Card">
    <p:spTree>
      <p:nvGrpSpPr>
        <p:cNvPr id="1" name=""/>
        <p:cNvGrpSpPr/>
        <p:nvPr/>
      </p:nvGrpSpPr>
      <p:grpSpPr>
        <a:xfrm>
          <a:off x="0" y="0"/>
          <a:ext cx="0" cy="0"/>
          <a:chOff x="0" y="0"/>
          <a:chExt cx="0" cy="0"/>
        </a:xfrm>
      </p:grpSpPr>
      <p:sp>
        <p:nvSpPr>
          <p:cNvPr id="12" name="Title 1"/>
          <p:cNvSpPr>
            <a:spLocks noGrp="1"/>
          </p:cNvSpPr>
          <p:nvPr>
            <p:ph type="title"/>
          </p:nvPr>
        </p:nvSpPr>
        <p:spPr>
          <a:xfrm>
            <a:off x="2849949" y="609600"/>
            <a:ext cx="8393926" cy="2895600"/>
          </a:xfrm>
        </p:spPr>
        <p:txBody>
          <a:bodyPr anchor="ctr">
            <a:normAutofit/>
          </a:bodyPr>
          <a:lstStyle>
            <a:lvl1pPr algn="l">
              <a:defRPr sz="4800" b="0" cap="none"/>
            </a:lvl1pPr>
          </a:lstStyle>
          <a:p>
            <a:r>
              <a:rPr lang="en-US"/>
              <a:t>Click to edit Master title style</a:t>
            </a:r>
            <a:endParaRPr lang="en-US" dirty="0"/>
          </a:p>
        </p:txBody>
      </p:sp>
      <p:sp>
        <p:nvSpPr>
          <p:cNvPr id="21" name="Text Placeholder 9"/>
          <p:cNvSpPr>
            <a:spLocks noGrp="1"/>
          </p:cNvSpPr>
          <p:nvPr>
            <p:ph type="body" sz="quarter" idx="13"/>
          </p:nvPr>
        </p:nvSpPr>
        <p:spPr>
          <a:xfrm>
            <a:off x="2589212" y="4343400"/>
            <a:ext cx="8915400" cy="838200"/>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4" name="Text Placeholder 3"/>
          <p:cNvSpPr>
            <a:spLocks noGrp="1"/>
          </p:cNvSpPr>
          <p:nvPr>
            <p:ph type="body" sz="half" idx="2"/>
          </p:nvPr>
        </p:nvSpPr>
        <p:spPr>
          <a:xfrm>
            <a:off x="2589213" y="5181600"/>
            <a:ext cx="8915400" cy="729622"/>
          </a:xfrm>
        </p:spPr>
        <p:txBody>
          <a:bodyPr vert="horz" lIns="91440" tIns="45720" rIns="91440" bIns="45720" rtlCol="0" anchor="t">
            <a:normAutofit/>
          </a:bodyPr>
          <a:lstStyle>
            <a:lvl1pPr>
              <a:buNone/>
              <a:defRPr lang="en-US">
                <a:solidFill>
                  <a:schemeClr val="tx1">
                    <a:lumMod val="65000"/>
                    <a:lumOff val="35000"/>
                  </a:schemeClr>
                </a:solidFill>
              </a:defRPr>
            </a:lvl1pPr>
          </a:lstStyle>
          <a:p>
            <a:pPr marL="0" lvl="0" indent="0">
              <a:buNone/>
            </a:pPr>
            <a:r>
              <a:rPr lang="en-US"/>
              <a:t>Click to edit Master text styles</a:t>
            </a:r>
          </a:p>
        </p:txBody>
      </p:sp>
      <p:sp>
        <p:nvSpPr>
          <p:cNvPr id="5" name="Date Placeholder 4"/>
          <p:cNvSpPr>
            <a:spLocks noGrp="1"/>
          </p:cNvSpPr>
          <p:nvPr>
            <p:ph type="dt" sz="half" idx="10"/>
          </p:nvPr>
        </p:nvSpPr>
        <p:spPr/>
        <p:txBody>
          <a:bodyPr/>
          <a:lstStyle/>
          <a:p>
            <a:fld id="{05AAE489-B25C-4B0D-AFB2-68FA96E80424}" type="datetimeFigureOut">
              <a:rPr lang="en-GB" smtClean="0"/>
              <a:pPr/>
              <a:t>09/09/2024</a:t>
            </a:fld>
            <a:endParaRPr lang="en-GB"/>
          </a:p>
        </p:txBody>
      </p:sp>
      <p:sp>
        <p:nvSpPr>
          <p:cNvPr id="6" name="Footer Placeholder 5"/>
          <p:cNvSpPr>
            <a:spLocks noGrp="1"/>
          </p:cNvSpPr>
          <p:nvPr>
            <p:ph type="ftr" sz="quarter" idx="11"/>
          </p:nvPr>
        </p:nvSpPr>
        <p:spPr/>
        <p:txBody>
          <a:bodyPr/>
          <a:lstStyle/>
          <a:p>
            <a:endParaRPr lang="en-GB"/>
          </a:p>
        </p:txBody>
      </p:sp>
      <p:sp>
        <p:nvSpPr>
          <p:cNvPr id="11" name="Freeform 11"/>
          <p:cNvSpPr/>
          <p:nvPr/>
        </p:nvSpPr>
        <p:spPr bwMode="auto">
          <a:xfrm flipV="1">
            <a:off x="-4189" y="491172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531812" y="4983087"/>
            <a:ext cx="779767" cy="365125"/>
          </a:xfrm>
        </p:spPr>
        <p:txBody>
          <a:bodyPr/>
          <a:lstStyle/>
          <a:p>
            <a:fld id="{50470DDC-AAA3-4ADA-9C7D-AA4FDDC6E3D4}" type="slidenum">
              <a:rPr lang="en-GB" smtClean="0"/>
              <a:pPr/>
              <a:t>‹#›</a:t>
            </a:fld>
            <a:endParaRPr lang="en-GB"/>
          </a:p>
        </p:txBody>
      </p:sp>
      <p:sp>
        <p:nvSpPr>
          <p:cNvPr id="17" name="TextBox 16"/>
          <p:cNvSpPr txBox="1"/>
          <p:nvPr/>
        </p:nvSpPr>
        <p:spPr>
          <a:xfrm>
            <a:off x="2467652" y="648005"/>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
        <p:nvSpPr>
          <p:cNvPr id="18" name="TextBox 17"/>
          <p:cNvSpPr txBox="1"/>
          <p:nvPr/>
        </p:nvSpPr>
        <p:spPr>
          <a:xfrm>
            <a:off x="11114852" y="290530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Tree>
    <p:extLst>
      <p:ext uri="{BB962C8B-B14F-4D97-AF65-F5344CB8AC3E}">
        <p14:creationId xmlns:p14="http://schemas.microsoft.com/office/powerpoint/2010/main" val="93920467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preserve="1">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2589212" y="627407"/>
            <a:ext cx="8915399" cy="2880020"/>
          </a:xfrm>
        </p:spPr>
        <p:txBody>
          <a:bodyPr anchor="ctr">
            <a:normAutofit/>
          </a:bodyPr>
          <a:lstStyle>
            <a:lvl1pPr algn="l">
              <a:defRPr sz="4800" b="0"/>
            </a:lvl1pPr>
          </a:lstStyle>
          <a:p>
            <a:r>
              <a:rPr lang="en-US"/>
              <a:t>Click to edit Master title style</a:t>
            </a:r>
            <a:endParaRPr lang="en-US" dirty="0"/>
          </a:p>
        </p:txBody>
      </p:sp>
      <p:sp>
        <p:nvSpPr>
          <p:cNvPr id="21" name="Text Placeholder 9"/>
          <p:cNvSpPr>
            <a:spLocks noGrp="1"/>
          </p:cNvSpPr>
          <p:nvPr>
            <p:ph type="body" sz="quarter" idx="13"/>
          </p:nvPr>
        </p:nvSpPr>
        <p:spPr>
          <a:xfrm>
            <a:off x="2589212" y="4343400"/>
            <a:ext cx="8915400" cy="838200"/>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4" name="Text Placeholder 3"/>
          <p:cNvSpPr>
            <a:spLocks noGrp="1"/>
          </p:cNvSpPr>
          <p:nvPr>
            <p:ph type="body" sz="half" idx="2"/>
          </p:nvPr>
        </p:nvSpPr>
        <p:spPr>
          <a:xfrm>
            <a:off x="2589213" y="5181600"/>
            <a:ext cx="8915400" cy="729622"/>
          </a:xfrm>
        </p:spPr>
        <p:txBody>
          <a:bodyPr vert="horz" lIns="91440" tIns="45720" rIns="91440" bIns="45720" rtlCol="0" anchor="t">
            <a:normAutofit/>
          </a:bodyPr>
          <a:lstStyle>
            <a:lvl1pPr>
              <a:buNone/>
              <a:defRPr lang="en-US">
                <a:solidFill>
                  <a:schemeClr val="tx1">
                    <a:lumMod val="65000"/>
                    <a:lumOff val="35000"/>
                  </a:schemeClr>
                </a:solidFill>
              </a:defRPr>
            </a:lvl1pPr>
          </a:lstStyle>
          <a:p>
            <a:pPr marL="0" lvl="0" indent="0">
              <a:buNone/>
            </a:pPr>
            <a:r>
              <a:rPr lang="en-US"/>
              <a:t>Click to edit Master text styles</a:t>
            </a:r>
          </a:p>
        </p:txBody>
      </p:sp>
      <p:sp>
        <p:nvSpPr>
          <p:cNvPr id="5" name="Date Placeholder 4"/>
          <p:cNvSpPr>
            <a:spLocks noGrp="1"/>
          </p:cNvSpPr>
          <p:nvPr>
            <p:ph type="dt" sz="half" idx="10"/>
          </p:nvPr>
        </p:nvSpPr>
        <p:spPr/>
        <p:txBody>
          <a:bodyPr/>
          <a:lstStyle/>
          <a:p>
            <a:fld id="{05AAE489-B25C-4B0D-AFB2-68FA96E80424}" type="datetimeFigureOut">
              <a:rPr lang="en-GB" smtClean="0"/>
              <a:pPr/>
              <a:t>09/09/2024</a:t>
            </a:fld>
            <a:endParaRPr lang="en-GB"/>
          </a:p>
        </p:txBody>
      </p:sp>
      <p:sp>
        <p:nvSpPr>
          <p:cNvPr id="6" name="Footer Placeholder 5"/>
          <p:cNvSpPr>
            <a:spLocks noGrp="1"/>
          </p:cNvSpPr>
          <p:nvPr>
            <p:ph type="ftr" sz="quarter" idx="11"/>
          </p:nvPr>
        </p:nvSpPr>
        <p:spPr/>
        <p:txBody>
          <a:bodyPr/>
          <a:lstStyle/>
          <a:p>
            <a:endParaRPr lang="en-GB"/>
          </a:p>
        </p:txBody>
      </p:sp>
      <p:sp>
        <p:nvSpPr>
          <p:cNvPr id="9" name="Freeform 11"/>
          <p:cNvSpPr/>
          <p:nvPr/>
        </p:nvSpPr>
        <p:spPr bwMode="auto">
          <a:xfrm flipV="1">
            <a:off x="-4189" y="491172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531812" y="4983087"/>
            <a:ext cx="779767" cy="365125"/>
          </a:xfrm>
        </p:spPr>
        <p:txBody>
          <a:bodyPr/>
          <a:lstStyle/>
          <a:p>
            <a:fld id="{50470DDC-AAA3-4ADA-9C7D-AA4FDDC6E3D4}" type="slidenum">
              <a:rPr lang="en-GB" smtClean="0"/>
              <a:pPr/>
              <a:t>‹#›</a:t>
            </a:fld>
            <a:endParaRPr lang="en-GB"/>
          </a:p>
        </p:txBody>
      </p:sp>
    </p:spTree>
    <p:extLst>
      <p:ext uri="{BB962C8B-B14F-4D97-AF65-F5344CB8AC3E}">
        <p14:creationId xmlns:p14="http://schemas.microsoft.com/office/powerpoint/2010/main" val="408542652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05AAE489-B25C-4B0D-AFB2-68FA96E80424}" type="datetimeFigureOut">
              <a:rPr lang="en-GB" smtClean="0"/>
              <a:pPr/>
              <a:t>09/09/2024</a:t>
            </a:fld>
            <a:endParaRPr lang="en-GB"/>
          </a:p>
        </p:txBody>
      </p:sp>
      <p:sp>
        <p:nvSpPr>
          <p:cNvPr id="5" name="Footer Placeholder 4"/>
          <p:cNvSpPr>
            <a:spLocks noGrp="1"/>
          </p:cNvSpPr>
          <p:nvPr>
            <p:ph type="ftr" sz="quarter" idx="11"/>
          </p:nvPr>
        </p:nvSpPr>
        <p:spPr/>
        <p:txBody>
          <a:bodyPr/>
          <a:lstStyle/>
          <a:p>
            <a:endParaRPr lang="en-GB"/>
          </a:p>
        </p:txBody>
      </p:sp>
      <p:sp>
        <p:nvSpPr>
          <p:cNvPr id="8"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p:txBody>
          <a:bodyPr/>
          <a:lstStyle/>
          <a:p>
            <a:fld id="{50470DDC-AAA3-4ADA-9C7D-AA4FDDC6E3D4}" type="slidenum">
              <a:rPr lang="en-GB" smtClean="0"/>
              <a:pPr/>
              <a:t>‹#›</a:t>
            </a:fld>
            <a:endParaRPr lang="en-GB"/>
          </a:p>
        </p:txBody>
      </p:sp>
    </p:spTree>
    <p:extLst>
      <p:ext uri="{BB962C8B-B14F-4D97-AF65-F5344CB8AC3E}">
        <p14:creationId xmlns:p14="http://schemas.microsoft.com/office/powerpoint/2010/main" val="110135209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294812" y="627405"/>
            <a:ext cx="2207601" cy="5283817"/>
          </a:xfrm>
        </p:spPr>
        <p:txBody>
          <a:bodyPr vert="eaVert" anchor="ctr"/>
          <a:lstStyle/>
          <a:p>
            <a:r>
              <a:rPr lang="en-US"/>
              <a:t>Click to edit Master title style</a:t>
            </a:r>
            <a:endParaRPr lang="en-US" dirty="0"/>
          </a:p>
        </p:txBody>
      </p:sp>
      <p:sp>
        <p:nvSpPr>
          <p:cNvPr id="3" name="Vertical Text Placeholder 2"/>
          <p:cNvSpPr>
            <a:spLocks noGrp="1"/>
          </p:cNvSpPr>
          <p:nvPr>
            <p:ph type="body" orient="vert" idx="1"/>
          </p:nvPr>
        </p:nvSpPr>
        <p:spPr>
          <a:xfrm>
            <a:off x="2589212" y="627405"/>
            <a:ext cx="6477000" cy="528381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05AAE489-B25C-4B0D-AFB2-68FA96E80424}" type="datetimeFigureOut">
              <a:rPr lang="en-GB" smtClean="0"/>
              <a:pPr/>
              <a:t>09/09/2024</a:t>
            </a:fld>
            <a:endParaRPr lang="en-GB"/>
          </a:p>
        </p:txBody>
      </p:sp>
      <p:sp>
        <p:nvSpPr>
          <p:cNvPr id="5" name="Footer Placeholder 4"/>
          <p:cNvSpPr>
            <a:spLocks noGrp="1"/>
          </p:cNvSpPr>
          <p:nvPr>
            <p:ph type="ftr" sz="quarter" idx="11"/>
          </p:nvPr>
        </p:nvSpPr>
        <p:spPr/>
        <p:txBody>
          <a:bodyPr/>
          <a:lstStyle/>
          <a:p>
            <a:endParaRPr lang="en-GB"/>
          </a:p>
        </p:txBody>
      </p:sp>
      <p:sp>
        <p:nvSpPr>
          <p:cNvPr id="8"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p:txBody>
          <a:bodyPr/>
          <a:lstStyle/>
          <a:p>
            <a:fld id="{50470DDC-AAA3-4ADA-9C7D-AA4FDDC6E3D4}" type="slidenum">
              <a:rPr lang="en-GB" smtClean="0"/>
              <a:pPr/>
              <a:t>‹#›</a:t>
            </a:fld>
            <a:endParaRPr lang="en-GB"/>
          </a:p>
        </p:txBody>
      </p:sp>
    </p:spTree>
    <p:extLst>
      <p:ext uri="{BB962C8B-B14F-4D97-AF65-F5344CB8AC3E}">
        <p14:creationId xmlns:p14="http://schemas.microsoft.com/office/powerpoint/2010/main" val="289078471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2592925" y="624110"/>
            <a:ext cx="8911687" cy="1280890"/>
          </a:xfrm>
        </p:spPr>
        <p:txBody>
          <a:bodyPr/>
          <a:lstStyle/>
          <a:p>
            <a:r>
              <a:rPr lang="en-US"/>
              <a:t>Click to edit Master title style</a:t>
            </a:r>
            <a:endParaRPr lang="en-US" dirty="0"/>
          </a:p>
        </p:txBody>
      </p:sp>
      <p:sp>
        <p:nvSpPr>
          <p:cNvPr id="3" name="Content Placeholder 2"/>
          <p:cNvSpPr>
            <a:spLocks noGrp="1"/>
          </p:cNvSpPr>
          <p:nvPr>
            <p:ph idx="1"/>
          </p:nvPr>
        </p:nvSpPr>
        <p:spPr>
          <a:xfrm>
            <a:off x="2589212" y="2133600"/>
            <a:ext cx="8915400" cy="377762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05AAE489-B25C-4B0D-AFB2-68FA96E80424}" type="datetimeFigureOut">
              <a:rPr lang="en-GB" smtClean="0"/>
              <a:pPr/>
              <a:t>09/09/2024</a:t>
            </a:fld>
            <a:endParaRPr lang="en-GB"/>
          </a:p>
        </p:txBody>
      </p:sp>
      <p:sp>
        <p:nvSpPr>
          <p:cNvPr id="5" name="Footer Placeholder 4"/>
          <p:cNvSpPr>
            <a:spLocks noGrp="1"/>
          </p:cNvSpPr>
          <p:nvPr>
            <p:ph type="ftr" sz="quarter" idx="11"/>
          </p:nvPr>
        </p:nvSpPr>
        <p:spPr/>
        <p:txBody>
          <a:bodyPr/>
          <a:lstStyle/>
          <a:p>
            <a:endParaRPr lang="en-GB"/>
          </a:p>
        </p:txBody>
      </p:sp>
      <p:sp>
        <p:nvSpPr>
          <p:cNvPr id="8"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p:txBody>
          <a:bodyPr/>
          <a:lstStyle/>
          <a:p>
            <a:fld id="{50470DDC-AAA3-4ADA-9C7D-AA4FDDC6E3D4}" type="slidenum">
              <a:rPr lang="en-GB" smtClean="0"/>
              <a:pPr/>
              <a:t>‹#›</a:t>
            </a:fld>
            <a:endParaRPr lang="en-GB"/>
          </a:p>
        </p:txBody>
      </p:sp>
    </p:spTree>
    <p:extLst>
      <p:ext uri="{BB962C8B-B14F-4D97-AF65-F5344CB8AC3E}">
        <p14:creationId xmlns:p14="http://schemas.microsoft.com/office/powerpoint/2010/main" val="315572446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2589212" y="2058750"/>
            <a:ext cx="8915399" cy="1468800"/>
          </a:xfrm>
        </p:spPr>
        <p:txBody>
          <a:bodyPr anchor="b"/>
          <a:lstStyle>
            <a:lvl1pPr algn="l">
              <a:defRPr sz="4000" b="0" cap="none"/>
            </a:lvl1pPr>
          </a:lstStyle>
          <a:p>
            <a:r>
              <a:rPr lang="en-US"/>
              <a:t>Click to edit Master title style</a:t>
            </a:r>
            <a:endParaRPr lang="en-US" dirty="0"/>
          </a:p>
        </p:txBody>
      </p:sp>
      <p:sp>
        <p:nvSpPr>
          <p:cNvPr id="3" name="Text Placeholder 2"/>
          <p:cNvSpPr>
            <a:spLocks noGrp="1"/>
          </p:cNvSpPr>
          <p:nvPr>
            <p:ph type="body" idx="1"/>
          </p:nvPr>
        </p:nvSpPr>
        <p:spPr>
          <a:xfrm>
            <a:off x="2589212" y="3530129"/>
            <a:ext cx="8915399" cy="860400"/>
          </a:xfrm>
        </p:spPr>
        <p:txBody>
          <a:bodyPr anchor="t"/>
          <a:lstStyle>
            <a:lvl1pPr marL="0" indent="0" algn="l">
              <a:buNone/>
              <a:defRPr sz="200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05AAE489-B25C-4B0D-AFB2-68FA96E80424}" type="datetimeFigureOut">
              <a:rPr lang="en-GB" smtClean="0"/>
              <a:pPr/>
              <a:t>09/09/2024</a:t>
            </a:fld>
            <a:endParaRPr lang="en-GB"/>
          </a:p>
        </p:txBody>
      </p:sp>
      <p:sp>
        <p:nvSpPr>
          <p:cNvPr id="5" name="Footer Placeholder 4"/>
          <p:cNvSpPr>
            <a:spLocks noGrp="1"/>
          </p:cNvSpPr>
          <p:nvPr>
            <p:ph type="ftr" sz="quarter" idx="11"/>
          </p:nvPr>
        </p:nvSpPr>
        <p:spPr/>
        <p:txBody>
          <a:bodyPr/>
          <a:lstStyle/>
          <a:p>
            <a:endParaRPr lang="en-GB"/>
          </a:p>
        </p:txBody>
      </p:sp>
      <p:sp>
        <p:nvSpPr>
          <p:cNvPr id="9" name="Freeform 11"/>
          <p:cNvSpPr/>
          <p:nvPr/>
        </p:nvSpPr>
        <p:spPr bwMode="auto">
          <a:xfrm flipV="1">
            <a:off x="-4189" y="31781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a:xfrm>
            <a:off x="531812" y="3244139"/>
            <a:ext cx="779767" cy="365125"/>
          </a:xfrm>
        </p:spPr>
        <p:txBody>
          <a:bodyPr/>
          <a:lstStyle/>
          <a:p>
            <a:fld id="{50470DDC-AAA3-4ADA-9C7D-AA4FDDC6E3D4}" type="slidenum">
              <a:rPr lang="en-GB" smtClean="0"/>
              <a:pPr/>
              <a:t>‹#›</a:t>
            </a:fld>
            <a:endParaRPr lang="en-GB"/>
          </a:p>
        </p:txBody>
      </p:sp>
    </p:spTree>
    <p:extLst>
      <p:ext uri="{BB962C8B-B14F-4D97-AF65-F5344CB8AC3E}">
        <p14:creationId xmlns:p14="http://schemas.microsoft.com/office/powerpoint/2010/main" val="280427092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2589212" y="2133600"/>
            <a:ext cx="4313864" cy="3777622"/>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7190747" y="2126222"/>
            <a:ext cx="4313864" cy="3777622"/>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05AAE489-B25C-4B0D-AFB2-68FA96E80424}" type="datetimeFigureOut">
              <a:rPr lang="en-GB" smtClean="0"/>
              <a:pPr/>
              <a:t>09/09/2024</a:t>
            </a:fld>
            <a:endParaRPr lang="en-GB"/>
          </a:p>
        </p:txBody>
      </p:sp>
      <p:sp>
        <p:nvSpPr>
          <p:cNvPr id="6" name="Footer Placeholder 5"/>
          <p:cNvSpPr>
            <a:spLocks noGrp="1"/>
          </p:cNvSpPr>
          <p:nvPr>
            <p:ph type="ftr" sz="quarter" idx="11"/>
          </p:nvPr>
        </p:nvSpPr>
        <p:spPr/>
        <p:txBody>
          <a:bodyPr/>
          <a:lstStyle/>
          <a:p>
            <a:endParaRPr lang="en-GB"/>
          </a:p>
        </p:txBody>
      </p:sp>
      <p:sp>
        <p:nvSpPr>
          <p:cNvPr id="10"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11" name="Slide Number Placeholder 5"/>
          <p:cNvSpPr>
            <a:spLocks noGrp="1"/>
          </p:cNvSpPr>
          <p:nvPr>
            <p:ph type="sldNum" sz="quarter" idx="12"/>
          </p:nvPr>
        </p:nvSpPr>
        <p:spPr>
          <a:xfrm>
            <a:off x="531812" y="787782"/>
            <a:ext cx="779767" cy="365125"/>
          </a:xfrm>
        </p:spPr>
        <p:txBody>
          <a:bodyPr/>
          <a:lstStyle/>
          <a:p>
            <a:fld id="{50470DDC-AAA3-4ADA-9C7D-AA4FDDC6E3D4}" type="slidenum">
              <a:rPr lang="en-GB" smtClean="0"/>
              <a:pPr/>
              <a:t>‹#›</a:t>
            </a:fld>
            <a:endParaRPr lang="en-GB"/>
          </a:p>
        </p:txBody>
      </p:sp>
    </p:spTree>
    <p:extLst>
      <p:ext uri="{BB962C8B-B14F-4D97-AF65-F5344CB8AC3E}">
        <p14:creationId xmlns:p14="http://schemas.microsoft.com/office/powerpoint/2010/main" val="40590997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en-US"/>
              <a:t>Click to edit Master title style</a:t>
            </a:r>
            <a:endParaRPr lang="en-US" dirty="0"/>
          </a:p>
        </p:txBody>
      </p:sp>
      <p:sp>
        <p:nvSpPr>
          <p:cNvPr id="3" name="Text Placeholder 2"/>
          <p:cNvSpPr>
            <a:spLocks noGrp="1"/>
          </p:cNvSpPr>
          <p:nvPr>
            <p:ph type="body" idx="1"/>
          </p:nvPr>
        </p:nvSpPr>
        <p:spPr>
          <a:xfrm>
            <a:off x="2939373" y="1972703"/>
            <a:ext cx="3992732"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2589212" y="2548966"/>
            <a:ext cx="4342893" cy="3354060"/>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7506629" y="1969475"/>
            <a:ext cx="3999001"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7166957" y="2545738"/>
            <a:ext cx="4338674" cy="3354060"/>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05AAE489-B25C-4B0D-AFB2-68FA96E80424}" type="datetimeFigureOut">
              <a:rPr lang="en-GB" smtClean="0"/>
              <a:pPr/>
              <a:t>09/09/2024</a:t>
            </a:fld>
            <a:endParaRPr lang="en-GB"/>
          </a:p>
        </p:txBody>
      </p:sp>
      <p:sp>
        <p:nvSpPr>
          <p:cNvPr id="8" name="Footer Placeholder 7"/>
          <p:cNvSpPr>
            <a:spLocks noGrp="1"/>
          </p:cNvSpPr>
          <p:nvPr>
            <p:ph type="ftr" sz="quarter" idx="11"/>
          </p:nvPr>
        </p:nvSpPr>
        <p:spPr/>
        <p:txBody>
          <a:bodyPr/>
          <a:lstStyle/>
          <a:p>
            <a:endParaRPr lang="en-GB"/>
          </a:p>
        </p:txBody>
      </p:sp>
      <p:sp>
        <p:nvSpPr>
          <p:cNvPr id="12"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13" name="Slide Number Placeholder 5"/>
          <p:cNvSpPr>
            <a:spLocks noGrp="1"/>
          </p:cNvSpPr>
          <p:nvPr>
            <p:ph type="sldNum" sz="quarter" idx="12"/>
          </p:nvPr>
        </p:nvSpPr>
        <p:spPr>
          <a:xfrm>
            <a:off x="531812" y="787782"/>
            <a:ext cx="779767" cy="365125"/>
          </a:xfrm>
        </p:spPr>
        <p:txBody>
          <a:bodyPr/>
          <a:lstStyle/>
          <a:p>
            <a:fld id="{50470DDC-AAA3-4ADA-9C7D-AA4FDDC6E3D4}" type="slidenum">
              <a:rPr lang="en-GB" smtClean="0"/>
              <a:pPr/>
              <a:t>‹#›</a:t>
            </a:fld>
            <a:endParaRPr lang="en-GB"/>
          </a:p>
        </p:txBody>
      </p:sp>
    </p:spTree>
    <p:extLst>
      <p:ext uri="{BB962C8B-B14F-4D97-AF65-F5344CB8AC3E}">
        <p14:creationId xmlns:p14="http://schemas.microsoft.com/office/powerpoint/2010/main" val="292567944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05AAE489-B25C-4B0D-AFB2-68FA96E80424}" type="datetimeFigureOut">
              <a:rPr lang="en-GB" smtClean="0"/>
              <a:pPr/>
              <a:t>09/09/2024</a:t>
            </a:fld>
            <a:endParaRPr lang="en-GB"/>
          </a:p>
        </p:txBody>
      </p:sp>
      <p:sp>
        <p:nvSpPr>
          <p:cNvPr id="4" name="Footer Placeholder 3"/>
          <p:cNvSpPr>
            <a:spLocks noGrp="1"/>
          </p:cNvSpPr>
          <p:nvPr>
            <p:ph type="ftr" sz="quarter" idx="11"/>
          </p:nvPr>
        </p:nvSpPr>
        <p:spPr/>
        <p:txBody>
          <a:bodyPr/>
          <a:lstStyle/>
          <a:p>
            <a:endParaRPr lang="en-GB"/>
          </a:p>
        </p:txBody>
      </p:sp>
      <p:sp>
        <p:nvSpPr>
          <p:cNvPr id="7"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5" name="Slide Number Placeholder 4"/>
          <p:cNvSpPr>
            <a:spLocks noGrp="1"/>
          </p:cNvSpPr>
          <p:nvPr>
            <p:ph type="sldNum" sz="quarter" idx="12"/>
          </p:nvPr>
        </p:nvSpPr>
        <p:spPr/>
        <p:txBody>
          <a:bodyPr/>
          <a:lstStyle/>
          <a:p>
            <a:fld id="{50470DDC-AAA3-4ADA-9C7D-AA4FDDC6E3D4}" type="slidenum">
              <a:rPr lang="en-GB" smtClean="0"/>
              <a:pPr/>
              <a:t>‹#›</a:t>
            </a:fld>
            <a:endParaRPr lang="en-GB"/>
          </a:p>
        </p:txBody>
      </p:sp>
    </p:spTree>
    <p:extLst>
      <p:ext uri="{BB962C8B-B14F-4D97-AF65-F5344CB8AC3E}">
        <p14:creationId xmlns:p14="http://schemas.microsoft.com/office/powerpoint/2010/main" val="96968669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5AAE489-B25C-4B0D-AFB2-68FA96E80424}" type="datetimeFigureOut">
              <a:rPr lang="en-GB" smtClean="0"/>
              <a:pPr/>
              <a:t>09/09/2024</a:t>
            </a:fld>
            <a:endParaRPr lang="en-GB"/>
          </a:p>
        </p:txBody>
      </p:sp>
      <p:sp>
        <p:nvSpPr>
          <p:cNvPr id="3" name="Footer Placeholder 2"/>
          <p:cNvSpPr>
            <a:spLocks noGrp="1"/>
          </p:cNvSpPr>
          <p:nvPr>
            <p:ph type="ftr" sz="quarter" idx="11"/>
          </p:nvPr>
        </p:nvSpPr>
        <p:spPr/>
        <p:txBody>
          <a:bodyPr/>
          <a:lstStyle/>
          <a:p>
            <a:endParaRPr lang="en-GB"/>
          </a:p>
        </p:txBody>
      </p:sp>
      <p:sp>
        <p:nvSpPr>
          <p:cNvPr id="6"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4" name="Slide Number Placeholder 3"/>
          <p:cNvSpPr>
            <a:spLocks noGrp="1"/>
          </p:cNvSpPr>
          <p:nvPr>
            <p:ph type="sldNum" sz="quarter" idx="12"/>
          </p:nvPr>
        </p:nvSpPr>
        <p:spPr/>
        <p:txBody>
          <a:bodyPr/>
          <a:lstStyle/>
          <a:p>
            <a:fld id="{50470DDC-AAA3-4ADA-9C7D-AA4FDDC6E3D4}" type="slidenum">
              <a:rPr lang="en-GB" smtClean="0"/>
              <a:pPr/>
              <a:t>‹#›</a:t>
            </a:fld>
            <a:endParaRPr lang="en-GB"/>
          </a:p>
        </p:txBody>
      </p:sp>
    </p:spTree>
    <p:extLst>
      <p:ext uri="{BB962C8B-B14F-4D97-AF65-F5344CB8AC3E}">
        <p14:creationId xmlns:p14="http://schemas.microsoft.com/office/powerpoint/2010/main" val="289642182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89212" y="446088"/>
            <a:ext cx="3505199" cy="976312"/>
          </a:xfrm>
        </p:spPr>
        <p:txBody>
          <a:bodyPr anchor="b"/>
          <a:lstStyle>
            <a:lvl1pPr algn="l">
              <a:defRPr sz="2000" b="0"/>
            </a:lvl1pPr>
          </a:lstStyle>
          <a:p>
            <a:r>
              <a:rPr lang="en-US"/>
              <a:t>Click to edit Master title style</a:t>
            </a:r>
            <a:endParaRPr lang="en-US" dirty="0"/>
          </a:p>
        </p:txBody>
      </p:sp>
      <p:sp>
        <p:nvSpPr>
          <p:cNvPr id="3" name="Content Placeholder 2"/>
          <p:cNvSpPr>
            <a:spLocks noGrp="1"/>
          </p:cNvSpPr>
          <p:nvPr>
            <p:ph idx="1"/>
          </p:nvPr>
        </p:nvSpPr>
        <p:spPr>
          <a:xfrm>
            <a:off x="6323012" y="446088"/>
            <a:ext cx="5181600" cy="5414963"/>
          </a:xfrm>
        </p:spPr>
        <p:txBody>
          <a:bodyPr anchor="ct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2589212" y="1598613"/>
            <a:ext cx="3505199" cy="4262436"/>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05AAE489-B25C-4B0D-AFB2-68FA96E80424}" type="datetimeFigureOut">
              <a:rPr lang="en-GB" smtClean="0"/>
              <a:pPr/>
              <a:t>09/09/2024</a:t>
            </a:fld>
            <a:endParaRPr lang="en-GB"/>
          </a:p>
        </p:txBody>
      </p:sp>
      <p:sp>
        <p:nvSpPr>
          <p:cNvPr id="6" name="Footer Placeholder 5"/>
          <p:cNvSpPr>
            <a:spLocks noGrp="1"/>
          </p:cNvSpPr>
          <p:nvPr>
            <p:ph type="ftr" sz="quarter" idx="11"/>
          </p:nvPr>
        </p:nvSpPr>
        <p:spPr/>
        <p:txBody>
          <a:bodyPr/>
          <a:lstStyle/>
          <a:p>
            <a:endParaRPr lang="en-GB"/>
          </a:p>
        </p:txBody>
      </p:sp>
      <p:sp>
        <p:nvSpPr>
          <p:cNvPr id="9"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p:txBody>
          <a:bodyPr/>
          <a:lstStyle/>
          <a:p>
            <a:fld id="{50470DDC-AAA3-4ADA-9C7D-AA4FDDC6E3D4}" type="slidenum">
              <a:rPr lang="en-GB" smtClean="0"/>
              <a:pPr/>
              <a:t>‹#›</a:t>
            </a:fld>
            <a:endParaRPr lang="en-GB"/>
          </a:p>
        </p:txBody>
      </p:sp>
    </p:spTree>
    <p:extLst>
      <p:ext uri="{BB962C8B-B14F-4D97-AF65-F5344CB8AC3E}">
        <p14:creationId xmlns:p14="http://schemas.microsoft.com/office/powerpoint/2010/main" val="23042772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89213" y="4800600"/>
            <a:ext cx="8915400" cy="566738"/>
          </a:xfrm>
        </p:spPr>
        <p:txBody>
          <a:bodyPr anchor="b">
            <a:normAutofit/>
          </a:bodyPr>
          <a:lstStyle>
            <a:lvl1pPr algn="l">
              <a:defRPr sz="24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2589212" y="634965"/>
            <a:ext cx="8915400" cy="3854970"/>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2589213" y="5367338"/>
            <a:ext cx="8915400" cy="493712"/>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05AAE489-B25C-4B0D-AFB2-68FA96E80424}" type="datetimeFigureOut">
              <a:rPr lang="en-GB" smtClean="0"/>
              <a:pPr/>
              <a:t>09/09/2024</a:t>
            </a:fld>
            <a:endParaRPr lang="en-GB"/>
          </a:p>
        </p:txBody>
      </p:sp>
      <p:sp>
        <p:nvSpPr>
          <p:cNvPr id="6" name="Footer Placeholder 5"/>
          <p:cNvSpPr>
            <a:spLocks noGrp="1"/>
          </p:cNvSpPr>
          <p:nvPr>
            <p:ph type="ftr" sz="quarter" idx="11"/>
          </p:nvPr>
        </p:nvSpPr>
        <p:spPr/>
        <p:txBody>
          <a:bodyPr/>
          <a:lstStyle/>
          <a:p>
            <a:endParaRPr lang="en-GB"/>
          </a:p>
        </p:txBody>
      </p:sp>
      <p:sp>
        <p:nvSpPr>
          <p:cNvPr id="9" name="Freeform 11"/>
          <p:cNvSpPr/>
          <p:nvPr/>
        </p:nvSpPr>
        <p:spPr bwMode="auto">
          <a:xfrm flipV="1">
            <a:off x="-4189" y="491172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531812" y="4983087"/>
            <a:ext cx="779767" cy="365125"/>
          </a:xfrm>
        </p:spPr>
        <p:txBody>
          <a:bodyPr/>
          <a:lstStyle/>
          <a:p>
            <a:fld id="{50470DDC-AAA3-4ADA-9C7D-AA4FDDC6E3D4}" type="slidenum">
              <a:rPr lang="en-GB" smtClean="0"/>
              <a:pPr/>
              <a:t>‹#›</a:t>
            </a:fld>
            <a:endParaRPr lang="en-GB"/>
          </a:p>
        </p:txBody>
      </p:sp>
    </p:spTree>
    <p:extLst>
      <p:ext uri="{BB962C8B-B14F-4D97-AF65-F5344CB8AC3E}">
        <p14:creationId xmlns:p14="http://schemas.microsoft.com/office/powerpoint/2010/main" val="298941710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8" cstate="print">
            <a:alphaModFix amt="38000"/>
            <a:lum/>
          </a:blip>
          <a:srcRect/>
          <a:stretch>
            <a:fillRect t="-108000" b="-108000"/>
          </a:stretch>
        </a:blipFill>
        <a:effectLst/>
      </p:bgPr>
    </p:bg>
    <p:spTree>
      <p:nvGrpSpPr>
        <p:cNvPr id="1" name=""/>
        <p:cNvGrpSpPr/>
        <p:nvPr/>
      </p:nvGrpSpPr>
      <p:grpSpPr>
        <a:xfrm>
          <a:off x="0" y="0"/>
          <a:ext cx="0" cy="0"/>
          <a:chOff x="0" y="0"/>
          <a:chExt cx="0" cy="0"/>
        </a:xfrm>
      </p:grpSpPr>
      <p:grpSp>
        <p:nvGrpSpPr>
          <p:cNvPr id="23" name="Group 22"/>
          <p:cNvGrpSpPr/>
          <p:nvPr/>
        </p:nvGrpSpPr>
        <p:grpSpPr>
          <a:xfrm>
            <a:off x="1" y="228600"/>
            <a:ext cx="2851516" cy="6638628"/>
            <a:chOff x="2487613" y="285750"/>
            <a:chExt cx="2428875" cy="5654676"/>
          </a:xfrm>
        </p:grpSpPr>
        <p:sp>
          <p:nvSpPr>
            <p:cNvPr id="24" name="Freeform 11"/>
            <p:cNvSpPr/>
            <p:nvPr/>
          </p:nvSpPr>
          <p:spPr bwMode="auto">
            <a:xfrm>
              <a:off x="2487613" y="2284413"/>
              <a:ext cx="85725" cy="533400"/>
            </a:xfrm>
            <a:custGeom>
              <a:avLst/>
              <a:gdLst/>
              <a:ahLst/>
              <a:cxnLst/>
              <a:rect l="0" t="0" r="r" b="b"/>
              <a:pathLst>
                <a:path w="22" h="136">
                  <a:moveTo>
                    <a:pt x="22" y="136"/>
                  </a:moveTo>
                  <a:cubicBezTo>
                    <a:pt x="20" y="117"/>
                    <a:pt x="19" y="99"/>
                    <a:pt x="17" y="80"/>
                  </a:cubicBezTo>
                  <a:cubicBezTo>
                    <a:pt x="11" y="54"/>
                    <a:pt x="6" y="27"/>
                    <a:pt x="0" y="0"/>
                  </a:cubicBezTo>
                  <a:cubicBezTo>
                    <a:pt x="0" y="35"/>
                    <a:pt x="0" y="35"/>
                    <a:pt x="0" y="35"/>
                  </a:cubicBezTo>
                  <a:cubicBezTo>
                    <a:pt x="6" y="64"/>
                    <a:pt x="13" y="94"/>
                    <a:pt x="20" y="124"/>
                  </a:cubicBezTo>
                  <a:cubicBezTo>
                    <a:pt x="20" y="128"/>
                    <a:pt x="21" y="132"/>
                    <a:pt x="22" y="136"/>
                  </a:cubicBezTo>
                  <a:close/>
                </a:path>
              </a:pathLst>
            </a:custGeom>
            <a:solidFill>
              <a:schemeClr val="tx2">
                <a:alpha val="20000"/>
              </a:schemeClr>
            </a:solidFill>
            <a:ln>
              <a:noFill/>
            </a:ln>
          </p:spPr>
        </p:sp>
        <p:sp>
          <p:nvSpPr>
            <p:cNvPr id="25" name="Freeform 12"/>
            <p:cNvSpPr/>
            <p:nvPr/>
          </p:nvSpPr>
          <p:spPr bwMode="auto">
            <a:xfrm>
              <a:off x="2597151" y="2779713"/>
              <a:ext cx="550863" cy="1978025"/>
            </a:xfrm>
            <a:custGeom>
              <a:avLst/>
              <a:gdLst/>
              <a:ahLst/>
              <a:cxnLst/>
              <a:rect l="0" t="0" r="r" b="b"/>
              <a:pathLst>
                <a:path w="140" h="504">
                  <a:moveTo>
                    <a:pt x="86" y="350"/>
                  </a:moveTo>
                  <a:cubicBezTo>
                    <a:pt x="103" y="402"/>
                    <a:pt x="120" y="453"/>
                    <a:pt x="139" y="504"/>
                  </a:cubicBezTo>
                  <a:cubicBezTo>
                    <a:pt x="139" y="495"/>
                    <a:pt x="139" y="487"/>
                    <a:pt x="140" y="478"/>
                  </a:cubicBezTo>
                  <a:cubicBezTo>
                    <a:pt x="124" y="435"/>
                    <a:pt x="109" y="391"/>
                    <a:pt x="95" y="347"/>
                  </a:cubicBezTo>
                  <a:cubicBezTo>
                    <a:pt x="58" y="233"/>
                    <a:pt x="27" y="117"/>
                    <a:pt x="0" y="0"/>
                  </a:cubicBezTo>
                  <a:cubicBezTo>
                    <a:pt x="2" y="20"/>
                    <a:pt x="4" y="41"/>
                    <a:pt x="6" y="61"/>
                  </a:cubicBezTo>
                  <a:cubicBezTo>
                    <a:pt x="30" y="158"/>
                    <a:pt x="56" y="255"/>
                    <a:pt x="86" y="350"/>
                  </a:cubicBezTo>
                  <a:close/>
                </a:path>
              </a:pathLst>
            </a:custGeom>
            <a:solidFill>
              <a:schemeClr val="tx2">
                <a:alpha val="20000"/>
              </a:schemeClr>
            </a:solidFill>
            <a:ln>
              <a:noFill/>
            </a:ln>
          </p:spPr>
        </p:sp>
        <p:sp>
          <p:nvSpPr>
            <p:cNvPr id="26" name="Freeform 13"/>
            <p:cNvSpPr/>
            <p:nvPr/>
          </p:nvSpPr>
          <p:spPr bwMode="auto">
            <a:xfrm>
              <a:off x="3175001" y="4730750"/>
              <a:ext cx="519113" cy="1209675"/>
            </a:xfrm>
            <a:custGeom>
              <a:avLst/>
              <a:gdLst/>
              <a:ahLst/>
              <a:cxnLst/>
              <a:rect l="0" t="0" r="r" b="b"/>
              <a:pathLst>
                <a:path w="132" h="308">
                  <a:moveTo>
                    <a:pt x="8" y="22"/>
                  </a:moveTo>
                  <a:cubicBezTo>
                    <a:pt x="5" y="15"/>
                    <a:pt x="2" y="8"/>
                    <a:pt x="0" y="0"/>
                  </a:cubicBezTo>
                  <a:cubicBezTo>
                    <a:pt x="0" y="10"/>
                    <a:pt x="0" y="19"/>
                    <a:pt x="0" y="29"/>
                  </a:cubicBezTo>
                  <a:cubicBezTo>
                    <a:pt x="21" y="85"/>
                    <a:pt x="44" y="140"/>
                    <a:pt x="68" y="194"/>
                  </a:cubicBezTo>
                  <a:cubicBezTo>
                    <a:pt x="85" y="232"/>
                    <a:pt x="104" y="270"/>
                    <a:pt x="123" y="308"/>
                  </a:cubicBezTo>
                  <a:cubicBezTo>
                    <a:pt x="132" y="308"/>
                    <a:pt x="132" y="308"/>
                    <a:pt x="132" y="308"/>
                  </a:cubicBezTo>
                  <a:cubicBezTo>
                    <a:pt x="113" y="269"/>
                    <a:pt x="94" y="230"/>
                    <a:pt x="77" y="190"/>
                  </a:cubicBezTo>
                  <a:cubicBezTo>
                    <a:pt x="52" y="135"/>
                    <a:pt x="29" y="79"/>
                    <a:pt x="8" y="22"/>
                  </a:cubicBezTo>
                  <a:close/>
                </a:path>
              </a:pathLst>
            </a:custGeom>
            <a:solidFill>
              <a:schemeClr val="tx2">
                <a:alpha val="20000"/>
              </a:schemeClr>
            </a:solidFill>
            <a:ln>
              <a:noFill/>
            </a:ln>
          </p:spPr>
        </p:sp>
        <p:sp>
          <p:nvSpPr>
            <p:cNvPr id="27" name="Freeform 14"/>
            <p:cNvSpPr/>
            <p:nvPr/>
          </p:nvSpPr>
          <p:spPr bwMode="auto">
            <a:xfrm>
              <a:off x="3305176" y="5630863"/>
              <a:ext cx="146050" cy="309563"/>
            </a:xfrm>
            <a:custGeom>
              <a:avLst/>
              <a:gdLst/>
              <a:ahLst/>
              <a:cxnLst/>
              <a:rect l="0" t="0" r="r" b="b"/>
              <a:pathLst>
                <a:path w="37" h="79">
                  <a:moveTo>
                    <a:pt x="28" y="79"/>
                  </a:moveTo>
                  <a:cubicBezTo>
                    <a:pt x="37" y="79"/>
                    <a:pt x="37" y="79"/>
                    <a:pt x="37" y="79"/>
                  </a:cubicBezTo>
                  <a:cubicBezTo>
                    <a:pt x="24" y="53"/>
                    <a:pt x="12" y="27"/>
                    <a:pt x="0" y="0"/>
                  </a:cubicBezTo>
                  <a:cubicBezTo>
                    <a:pt x="8" y="27"/>
                    <a:pt x="17" y="53"/>
                    <a:pt x="28" y="79"/>
                  </a:cubicBezTo>
                  <a:close/>
                </a:path>
              </a:pathLst>
            </a:custGeom>
            <a:solidFill>
              <a:schemeClr val="tx2">
                <a:alpha val="20000"/>
              </a:schemeClr>
            </a:solidFill>
            <a:ln>
              <a:noFill/>
            </a:ln>
          </p:spPr>
        </p:sp>
        <p:sp>
          <p:nvSpPr>
            <p:cNvPr id="28" name="Freeform 15"/>
            <p:cNvSpPr/>
            <p:nvPr/>
          </p:nvSpPr>
          <p:spPr bwMode="auto">
            <a:xfrm>
              <a:off x="2573338" y="2817813"/>
              <a:ext cx="700088" cy="2835275"/>
            </a:xfrm>
            <a:custGeom>
              <a:avLst/>
              <a:gdLst/>
              <a:ahLst/>
              <a:cxnLst/>
              <a:rect l="0" t="0" r="r" b="b"/>
              <a:pathLst>
                <a:path w="178" h="722">
                  <a:moveTo>
                    <a:pt x="162" y="660"/>
                  </a:moveTo>
                  <a:cubicBezTo>
                    <a:pt x="145" y="618"/>
                    <a:pt x="130" y="576"/>
                    <a:pt x="116" y="534"/>
                  </a:cubicBezTo>
                  <a:cubicBezTo>
                    <a:pt x="84" y="437"/>
                    <a:pt x="59" y="337"/>
                    <a:pt x="40" y="236"/>
                  </a:cubicBezTo>
                  <a:cubicBezTo>
                    <a:pt x="29" y="175"/>
                    <a:pt x="20" y="113"/>
                    <a:pt x="12" y="51"/>
                  </a:cubicBezTo>
                  <a:cubicBezTo>
                    <a:pt x="8" y="34"/>
                    <a:pt x="4" y="17"/>
                    <a:pt x="0" y="0"/>
                  </a:cubicBezTo>
                  <a:cubicBezTo>
                    <a:pt x="8" y="79"/>
                    <a:pt x="19" y="159"/>
                    <a:pt x="33" y="237"/>
                  </a:cubicBezTo>
                  <a:cubicBezTo>
                    <a:pt x="51" y="339"/>
                    <a:pt x="76" y="439"/>
                    <a:pt x="107" y="537"/>
                  </a:cubicBezTo>
                  <a:cubicBezTo>
                    <a:pt x="123" y="586"/>
                    <a:pt x="141" y="634"/>
                    <a:pt x="160" y="681"/>
                  </a:cubicBezTo>
                  <a:cubicBezTo>
                    <a:pt x="166" y="695"/>
                    <a:pt x="172" y="708"/>
                    <a:pt x="178" y="722"/>
                  </a:cubicBezTo>
                  <a:cubicBezTo>
                    <a:pt x="176" y="717"/>
                    <a:pt x="175" y="713"/>
                    <a:pt x="174" y="708"/>
                  </a:cubicBezTo>
                  <a:cubicBezTo>
                    <a:pt x="169" y="692"/>
                    <a:pt x="165" y="676"/>
                    <a:pt x="162" y="660"/>
                  </a:cubicBezTo>
                  <a:close/>
                </a:path>
              </a:pathLst>
            </a:custGeom>
            <a:solidFill>
              <a:schemeClr val="tx2">
                <a:alpha val="20000"/>
              </a:schemeClr>
            </a:solidFill>
            <a:ln>
              <a:noFill/>
            </a:ln>
          </p:spPr>
        </p:sp>
        <p:sp>
          <p:nvSpPr>
            <p:cNvPr id="29" name="Freeform 16"/>
            <p:cNvSpPr/>
            <p:nvPr/>
          </p:nvSpPr>
          <p:spPr bwMode="auto">
            <a:xfrm>
              <a:off x="2506663" y="285750"/>
              <a:ext cx="90488" cy="2493963"/>
            </a:xfrm>
            <a:custGeom>
              <a:avLst/>
              <a:gdLst/>
              <a:ahLst/>
              <a:cxnLst/>
              <a:rect l="0" t="0" r="r" b="b"/>
              <a:pathLst>
                <a:path w="23" h="635">
                  <a:moveTo>
                    <a:pt x="11" y="577"/>
                  </a:moveTo>
                  <a:cubicBezTo>
                    <a:pt x="12" y="581"/>
                    <a:pt x="12" y="585"/>
                    <a:pt x="12" y="589"/>
                  </a:cubicBezTo>
                  <a:cubicBezTo>
                    <a:pt x="15" y="603"/>
                    <a:pt x="19" y="617"/>
                    <a:pt x="22" y="632"/>
                  </a:cubicBezTo>
                  <a:cubicBezTo>
                    <a:pt x="22" y="633"/>
                    <a:pt x="22" y="634"/>
                    <a:pt x="23" y="635"/>
                  </a:cubicBezTo>
                  <a:cubicBezTo>
                    <a:pt x="21" y="615"/>
                    <a:pt x="19" y="596"/>
                    <a:pt x="17" y="576"/>
                  </a:cubicBezTo>
                  <a:cubicBezTo>
                    <a:pt x="9" y="474"/>
                    <a:pt x="5" y="372"/>
                    <a:pt x="5" y="269"/>
                  </a:cubicBezTo>
                  <a:cubicBezTo>
                    <a:pt x="6" y="179"/>
                    <a:pt x="9" y="90"/>
                    <a:pt x="15" y="0"/>
                  </a:cubicBezTo>
                  <a:cubicBezTo>
                    <a:pt x="12" y="0"/>
                    <a:pt x="12" y="0"/>
                    <a:pt x="12" y="0"/>
                  </a:cubicBezTo>
                  <a:cubicBezTo>
                    <a:pt x="5" y="89"/>
                    <a:pt x="2" y="179"/>
                    <a:pt x="1" y="269"/>
                  </a:cubicBezTo>
                  <a:cubicBezTo>
                    <a:pt x="0" y="372"/>
                    <a:pt x="3" y="474"/>
                    <a:pt x="11" y="577"/>
                  </a:cubicBezTo>
                  <a:close/>
                </a:path>
              </a:pathLst>
            </a:custGeom>
            <a:solidFill>
              <a:schemeClr val="tx2">
                <a:alpha val="20000"/>
              </a:schemeClr>
            </a:solidFill>
            <a:ln>
              <a:noFill/>
            </a:ln>
          </p:spPr>
        </p:sp>
        <p:sp>
          <p:nvSpPr>
            <p:cNvPr id="30" name="Freeform 17"/>
            <p:cNvSpPr/>
            <p:nvPr/>
          </p:nvSpPr>
          <p:spPr bwMode="auto">
            <a:xfrm>
              <a:off x="2554288" y="2598738"/>
              <a:ext cx="66675" cy="420688"/>
            </a:xfrm>
            <a:custGeom>
              <a:avLst/>
              <a:gdLst/>
              <a:ahLst/>
              <a:cxnLst/>
              <a:rect l="0" t="0" r="r" b="b"/>
              <a:pathLst>
                <a:path w="17" h="107">
                  <a:moveTo>
                    <a:pt x="0" y="0"/>
                  </a:moveTo>
                  <a:cubicBezTo>
                    <a:pt x="2" y="19"/>
                    <a:pt x="3" y="37"/>
                    <a:pt x="5" y="56"/>
                  </a:cubicBezTo>
                  <a:cubicBezTo>
                    <a:pt x="9" y="73"/>
                    <a:pt x="13" y="90"/>
                    <a:pt x="17" y="107"/>
                  </a:cubicBezTo>
                  <a:cubicBezTo>
                    <a:pt x="15" y="87"/>
                    <a:pt x="13" y="66"/>
                    <a:pt x="11" y="46"/>
                  </a:cubicBezTo>
                  <a:cubicBezTo>
                    <a:pt x="10" y="45"/>
                    <a:pt x="10" y="44"/>
                    <a:pt x="10" y="43"/>
                  </a:cubicBezTo>
                  <a:cubicBezTo>
                    <a:pt x="7" y="28"/>
                    <a:pt x="3" y="14"/>
                    <a:pt x="0" y="0"/>
                  </a:cubicBezTo>
                  <a:close/>
                </a:path>
              </a:pathLst>
            </a:custGeom>
            <a:solidFill>
              <a:schemeClr val="tx2">
                <a:alpha val="20000"/>
              </a:schemeClr>
            </a:solidFill>
            <a:ln>
              <a:noFill/>
            </a:ln>
          </p:spPr>
        </p:sp>
        <p:sp>
          <p:nvSpPr>
            <p:cNvPr id="31" name="Freeform 18"/>
            <p:cNvSpPr/>
            <p:nvPr/>
          </p:nvSpPr>
          <p:spPr bwMode="auto">
            <a:xfrm>
              <a:off x="3143251" y="4757738"/>
              <a:ext cx="161925" cy="873125"/>
            </a:xfrm>
            <a:custGeom>
              <a:avLst/>
              <a:gdLst/>
              <a:ahLst/>
              <a:cxnLst/>
              <a:rect l="0" t="0" r="r" b="b"/>
              <a:pathLst>
                <a:path w="41" h="222">
                  <a:moveTo>
                    <a:pt x="0" y="0"/>
                  </a:moveTo>
                  <a:cubicBezTo>
                    <a:pt x="0" y="31"/>
                    <a:pt x="2" y="62"/>
                    <a:pt x="5" y="93"/>
                  </a:cubicBezTo>
                  <a:cubicBezTo>
                    <a:pt x="8" y="117"/>
                    <a:pt x="12" y="142"/>
                    <a:pt x="17" y="166"/>
                  </a:cubicBezTo>
                  <a:cubicBezTo>
                    <a:pt x="19" y="172"/>
                    <a:pt x="22" y="178"/>
                    <a:pt x="24" y="184"/>
                  </a:cubicBezTo>
                  <a:cubicBezTo>
                    <a:pt x="30" y="197"/>
                    <a:pt x="35" y="209"/>
                    <a:pt x="41" y="222"/>
                  </a:cubicBezTo>
                  <a:cubicBezTo>
                    <a:pt x="40" y="219"/>
                    <a:pt x="39" y="215"/>
                    <a:pt x="38" y="212"/>
                  </a:cubicBezTo>
                  <a:cubicBezTo>
                    <a:pt x="26" y="172"/>
                    <a:pt x="18" y="132"/>
                    <a:pt x="13" y="92"/>
                  </a:cubicBezTo>
                  <a:cubicBezTo>
                    <a:pt x="11" y="68"/>
                    <a:pt x="9" y="45"/>
                    <a:pt x="8" y="22"/>
                  </a:cubicBezTo>
                  <a:cubicBezTo>
                    <a:pt x="8" y="21"/>
                    <a:pt x="7" y="20"/>
                    <a:pt x="7" y="18"/>
                  </a:cubicBezTo>
                  <a:cubicBezTo>
                    <a:pt x="5" y="12"/>
                    <a:pt x="2" y="6"/>
                    <a:pt x="0" y="0"/>
                  </a:cubicBezTo>
                  <a:close/>
                </a:path>
              </a:pathLst>
            </a:custGeom>
            <a:solidFill>
              <a:schemeClr val="tx2">
                <a:alpha val="20000"/>
              </a:schemeClr>
            </a:solidFill>
            <a:ln>
              <a:noFill/>
            </a:ln>
          </p:spPr>
        </p:sp>
        <p:sp>
          <p:nvSpPr>
            <p:cNvPr id="32" name="Freeform 19"/>
            <p:cNvSpPr/>
            <p:nvPr/>
          </p:nvSpPr>
          <p:spPr bwMode="auto">
            <a:xfrm>
              <a:off x="3148013" y="1282700"/>
              <a:ext cx="1768475" cy="3448050"/>
            </a:xfrm>
            <a:custGeom>
              <a:avLst/>
              <a:gdLst/>
              <a:ahLst/>
              <a:cxnLst/>
              <a:rect l="0" t="0" r="r" b="b"/>
              <a:pathLst>
                <a:path w="450" h="878">
                  <a:moveTo>
                    <a:pt x="7" y="854"/>
                  </a:moveTo>
                  <a:cubicBezTo>
                    <a:pt x="10" y="772"/>
                    <a:pt x="26" y="691"/>
                    <a:pt x="50" y="613"/>
                  </a:cubicBezTo>
                  <a:cubicBezTo>
                    <a:pt x="75" y="535"/>
                    <a:pt x="109" y="460"/>
                    <a:pt x="149" y="388"/>
                  </a:cubicBezTo>
                  <a:cubicBezTo>
                    <a:pt x="189" y="316"/>
                    <a:pt x="235" y="248"/>
                    <a:pt x="285" y="183"/>
                  </a:cubicBezTo>
                  <a:cubicBezTo>
                    <a:pt x="310" y="151"/>
                    <a:pt x="337" y="119"/>
                    <a:pt x="364" y="89"/>
                  </a:cubicBezTo>
                  <a:cubicBezTo>
                    <a:pt x="378" y="74"/>
                    <a:pt x="392" y="58"/>
                    <a:pt x="406" y="44"/>
                  </a:cubicBezTo>
                  <a:cubicBezTo>
                    <a:pt x="421" y="29"/>
                    <a:pt x="435" y="15"/>
                    <a:pt x="450" y="1"/>
                  </a:cubicBezTo>
                  <a:cubicBezTo>
                    <a:pt x="450" y="0"/>
                    <a:pt x="450" y="0"/>
                    <a:pt x="450" y="0"/>
                  </a:cubicBezTo>
                  <a:cubicBezTo>
                    <a:pt x="434" y="14"/>
                    <a:pt x="420" y="28"/>
                    <a:pt x="405" y="43"/>
                  </a:cubicBezTo>
                  <a:cubicBezTo>
                    <a:pt x="391" y="57"/>
                    <a:pt x="377" y="72"/>
                    <a:pt x="363" y="88"/>
                  </a:cubicBezTo>
                  <a:cubicBezTo>
                    <a:pt x="335" y="118"/>
                    <a:pt x="308" y="149"/>
                    <a:pt x="283" y="181"/>
                  </a:cubicBezTo>
                  <a:cubicBezTo>
                    <a:pt x="232" y="246"/>
                    <a:pt x="185" y="314"/>
                    <a:pt x="145" y="386"/>
                  </a:cubicBezTo>
                  <a:cubicBezTo>
                    <a:pt x="104" y="457"/>
                    <a:pt x="70" y="533"/>
                    <a:pt x="45" y="611"/>
                  </a:cubicBezTo>
                  <a:cubicBezTo>
                    <a:pt x="19" y="690"/>
                    <a:pt x="3" y="771"/>
                    <a:pt x="0" y="854"/>
                  </a:cubicBezTo>
                  <a:cubicBezTo>
                    <a:pt x="0" y="856"/>
                    <a:pt x="0" y="857"/>
                    <a:pt x="0" y="859"/>
                  </a:cubicBezTo>
                  <a:cubicBezTo>
                    <a:pt x="2" y="865"/>
                    <a:pt x="4" y="872"/>
                    <a:pt x="7" y="878"/>
                  </a:cubicBezTo>
                  <a:cubicBezTo>
                    <a:pt x="7" y="870"/>
                    <a:pt x="7" y="862"/>
                    <a:pt x="7" y="854"/>
                  </a:cubicBezTo>
                  <a:close/>
                </a:path>
              </a:pathLst>
            </a:custGeom>
            <a:solidFill>
              <a:schemeClr val="tx2">
                <a:alpha val="20000"/>
              </a:schemeClr>
            </a:solidFill>
            <a:ln>
              <a:noFill/>
            </a:ln>
          </p:spPr>
        </p:sp>
        <p:sp>
          <p:nvSpPr>
            <p:cNvPr id="33" name="Freeform 20"/>
            <p:cNvSpPr/>
            <p:nvPr/>
          </p:nvSpPr>
          <p:spPr bwMode="auto">
            <a:xfrm>
              <a:off x="3273426" y="5653088"/>
              <a:ext cx="138113" cy="287338"/>
            </a:xfrm>
            <a:custGeom>
              <a:avLst/>
              <a:gdLst/>
              <a:ahLst/>
              <a:cxnLst/>
              <a:rect l="0" t="0" r="r" b="b"/>
              <a:pathLst>
                <a:path w="35" h="73">
                  <a:moveTo>
                    <a:pt x="0" y="0"/>
                  </a:moveTo>
                  <a:cubicBezTo>
                    <a:pt x="7" y="24"/>
                    <a:pt x="16" y="49"/>
                    <a:pt x="26" y="73"/>
                  </a:cubicBezTo>
                  <a:cubicBezTo>
                    <a:pt x="35" y="73"/>
                    <a:pt x="35" y="73"/>
                    <a:pt x="35" y="73"/>
                  </a:cubicBezTo>
                  <a:cubicBezTo>
                    <a:pt x="23" y="49"/>
                    <a:pt x="11" y="24"/>
                    <a:pt x="0" y="0"/>
                  </a:cubicBezTo>
                  <a:close/>
                </a:path>
              </a:pathLst>
            </a:custGeom>
            <a:solidFill>
              <a:schemeClr val="tx2">
                <a:alpha val="20000"/>
              </a:schemeClr>
            </a:solidFill>
            <a:ln>
              <a:noFill/>
            </a:ln>
          </p:spPr>
        </p:sp>
        <p:sp>
          <p:nvSpPr>
            <p:cNvPr id="34" name="Freeform 21"/>
            <p:cNvSpPr/>
            <p:nvPr/>
          </p:nvSpPr>
          <p:spPr bwMode="auto">
            <a:xfrm>
              <a:off x="3143251" y="4656138"/>
              <a:ext cx="31750" cy="188913"/>
            </a:xfrm>
            <a:custGeom>
              <a:avLst/>
              <a:gdLst/>
              <a:ahLst/>
              <a:cxnLst/>
              <a:rect l="0" t="0" r="r" b="b"/>
              <a:pathLst>
                <a:path w="8" h="48">
                  <a:moveTo>
                    <a:pt x="7" y="44"/>
                  </a:moveTo>
                  <a:cubicBezTo>
                    <a:pt x="7" y="46"/>
                    <a:pt x="8" y="47"/>
                    <a:pt x="8" y="48"/>
                  </a:cubicBezTo>
                  <a:cubicBezTo>
                    <a:pt x="8" y="38"/>
                    <a:pt x="8" y="29"/>
                    <a:pt x="8" y="19"/>
                  </a:cubicBezTo>
                  <a:cubicBezTo>
                    <a:pt x="5" y="13"/>
                    <a:pt x="3" y="6"/>
                    <a:pt x="1" y="0"/>
                  </a:cubicBezTo>
                  <a:cubicBezTo>
                    <a:pt x="0" y="9"/>
                    <a:pt x="0" y="17"/>
                    <a:pt x="0" y="26"/>
                  </a:cubicBezTo>
                  <a:cubicBezTo>
                    <a:pt x="2" y="32"/>
                    <a:pt x="5" y="38"/>
                    <a:pt x="7" y="44"/>
                  </a:cubicBezTo>
                  <a:close/>
                </a:path>
              </a:pathLst>
            </a:custGeom>
            <a:solidFill>
              <a:schemeClr val="tx2">
                <a:alpha val="20000"/>
              </a:schemeClr>
            </a:solidFill>
            <a:ln>
              <a:noFill/>
            </a:ln>
          </p:spPr>
        </p:sp>
        <p:sp>
          <p:nvSpPr>
            <p:cNvPr id="35" name="Freeform 22"/>
            <p:cNvSpPr/>
            <p:nvPr/>
          </p:nvSpPr>
          <p:spPr bwMode="auto">
            <a:xfrm>
              <a:off x="3211513" y="5410200"/>
              <a:ext cx="203200" cy="530225"/>
            </a:xfrm>
            <a:custGeom>
              <a:avLst/>
              <a:gdLst/>
              <a:ahLst/>
              <a:cxnLst/>
              <a:rect l="0" t="0" r="r" b="b"/>
              <a:pathLst>
                <a:path w="52" h="135">
                  <a:moveTo>
                    <a:pt x="7" y="18"/>
                  </a:moveTo>
                  <a:cubicBezTo>
                    <a:pt x="5" y="12"/>
                    <a:pt x="2" y="6"/>
                    <a:pt x="0" y="0"/>
                  </a:cubicBezTo>
                  <a:cubicBezTo>
                    <a:pt x="3" y="16"/>
                    <a:pt x="7" y="32"/>
                    <a:pt x="12" y="48"/>
                  </a:cubicBezTo>
                  <a:cubicBezTo>
                    <a:pt x="13" y="53"/>
                    <a:pt x="14" y="57"/>
                    <a:pt x="16" y="62"/>
                  </a:cubicBezTo>
                  <a:cubicBezTo>
                    <a:pt x="27" y="86"/>
                    <a:pt x="39" y="111"/>
                    <a:pt x="51" y="135"/>
                  </a:cubicBezTo>
                  <a:cubicBezTo>
                    <a:pt x="52" y="135"/>
                    <a:pt x="52" y="135"/>
                    <a:pt x="52" y="135"/>
                  </a:cubicBezTo>
                  <a:cubicBezTo>
                    <a:pt x="41" y="109"/>
                    <a:pt x="32" y="83"/>
                    <a:pt x="24" y="56"/>
                  </a:cubicBezTo>
                  <a:cubicBezTo>
                    <a:pt x="18" y="43"/>
                    <a:pt x="13" y="31"/>
                    <a:pt x="7" y="18"/>
                  </a:cubicBezTo>
                  <a:close/>
                </a:path>
              </a:pathLst>
            </a:custGeom>
            <a:solidFill>
              <a:schemeClr val="tx2">
                <a:alpha val="20000"/>
              </a:schemeClr>
            </a:solidFill>
            <a:ln>
              <a:noFill/>
            </a:ln>
          </p:spPr>
        </p:sp>
      </p:grpSp>
      <p:grpSp>
        <p:nvGrpSpPr>
          <p:cNvPr id="10" name="Group 9"/>
          <p:cNvGrpSpPr/>
          <p:nvPr/>
        </p:nvGrpSpPr>
        <p:grpSpPr>
          <a:xfrm>
            <a:off x="27221" y="-786"/>
            <a:ext cx="2356674" cy="6854039"/>
            <a:chOff x="6627813" y="194833"/>
            <a:chExt cx="1952625" cy="5678918"/>
          </a:xfrm>
        </p:grpSpPr>
        <p:sp>
          <p:nvSpPr>
            <p:cNvPr id="11" name="Freeform 27"/>
            <p:cNvSpPr/>
            <p:nvPr/>
          </p:nvSpPr>
          <p:spPr bwMode="auto">
            <a:xfrm>
              <a:off x="6627813" y="194833"/>
              <a:ext cx="409575" cy="3646488"/>
            </a:xfrm>
            <a:custGeom>
              <a:avLst/>
              <a:gdLst/>
              <a:ahLst/>
              <a:cxnLst/>
              <a:rect l="0" t="0" r="r" b="b"/>
              <a:pathLst>
                <a:path w="103" h="920">
                  <a:moveTo>
                    <a:pt x="7" y="210"/>
                  </a:moveTo>
                  <a:cubicBezTo>
                    <a:pt x="11" y="288"/>
                    <a:pt x="17" y="367"/>
                    <a:pt x="26" y="445"/>
                  </a:cubicBezTo>
                  <a:cubicBezTo>
                    <a:pt x="34" y="523"/>
                    <a:pt x="44" y="601"/>
                    <a:pt x="57" y="679"/>
                  </a:cubicBezTo>
                  <a:cubicBezTo>
                    <a:pt x="69" y="757"/>
                    <a:pt x="84" y="834"/>
                    <a:pt x="101" y="911"/>
                  </a:cubicBezTo>
                  <a:cubicBezTo>
                    <a:pt x="102" y="914"/>
                    <a:pt x="103" y="917"/>
                    <a:pt x="103" y="920"/>
                  </a:cubicBezTo>
                  <a:cubicBezTo>
                    <a:pt x="102" y="905"/>
                    <a:pt x="100" y="889"/>
                    <a:pt x="99" y="874"/>
                  </a:cubicBezTo>
                  <a:cubicBezTo>
                    <a:pt x="99" y="871"/>
                    <a:pt x="99" y="868"/>
                    <a:pt x="99" y="866"/>
                  </a:cubicBezTo>
                  <a:cubicBezTo>
                    <a:pt x="85" y="803"/>
                    <a:pt x="73" y="741"/>
                    <a:pt x="63" y="678"/>
                  </a:cubicBezTo>
                  <a:cubicBezTo>
                    <a:pt x="50" y="600"/>
                    <a:pt x="39" y="523"/>
                    <a:pt x="30" y="444"/>
                  </a:cubicBezTo>
                  <a:cubicBezTo>
                    <a:pt x="21" y="366"/>
                    <a:pt x="14" y="288"/>
                    <a:pt x="9" y="209"/>
                  </a:cubicBezTo>
                  <a:cubicBezTo>
                    <a:pt x="7" y="170"/>
                    <a:pt x="5" y="131"/>
                    <a:pt x="3" y="92"/>
                  </a:cubicBezTo>
                  <a:cubicBezTo>
                    <a:pt x="2" y="61"/>
                    <a:pt x="1" y="31"/>
                    <a:pt x="1" y="0"/>
                  </a:cubicBezTo>
                  <a:cubicBezTo>
                    <a:pt x="0" y="0"/>
                    <a:pt x="0" y="0"/>
                    <a:pt x="0" y="0"/>
                  </a:cubicBezTo>
                  <a:cubicBezTo>
                    <a:pt x="0" y="31"/>
                    <a:pt x="1" y="61"/>
                    <a:pt x="1" y="92"/>
                  </a:cubicBezTo>
                  <a:cubicBezTo>
                    <a:pt x="3" y="131"/>
                    <a:pt x="4" y="170"/>
                    <a:pt x="7" y="210"/>
                  </a:cubicBezTo>
                  <a:close/>
                </a:path>
              </a:pathLst>
            </a:custGeom>
            <a:solidFill>
              <a:schemeClr val="tx2"/>
            </a:solidFill>
            <a:ln>
              <a:noFill/>
            </a:ln>
          </p:spPr>
        </p:sp>
        <p:sp>
          <p:nvSpPr>
            <p:cNvPr id="12" name="Freeform 28"/>
            <p:cNvSpPr/>
            <p:nvPr/>
          </p:nvSpPr>
          <p:spPr bwMode="auto">
            <a:xfrm>
              <a:off x="7061201" y="3771900"/>
              <a:ext cx="350838" cy="1309688"/>
            </a:xfrm>
            <a:custGeom>
              <a:avLst/>
              <a:gdLst/>
              <a:ahLst/>
              <a:cxnLst/>
              <a:rect l="0" t="0" r="r" b="b"/>
              <a:pathLst>
                <a:path w="88" h="330">
                  <a:moveTo>
                    <a:pt x="53" y="229"/>
                  </a:moveTo>
                  <a:cubicBezTo>
                    <a:pt x="64" y="263"/>
                    <a:pt x="75" y="297"/>
                    <a:pt x="88" y="330"/>
                  </a:cubicBezTo>
                  <a:cubicBezTo>
                    <a:pt x="88" y="323"/>
                    <a:pt x="88" y="315"/>
                    <a:pt x="88" y="308"/>
                  </a:cubicBezTo>
                  <a:cubicBezTo>
                    <a:pt x="88" y="307"/>
                    <a:pt x="88" y="305"/>
                    <a:pt x="88" y="304"/>
                  </a:cubicBezTo>
                  <a:cubicBezTo>
                    <a:pt x="79" y="278"/>
                    <a:pt x="70" y="252"/>
                    <a:pt x="62" y="226"/>
                  </a:cubicBezTo>
                  <a:cubicBezTo>
                    <a:pt x="38" y="152"/>
                    <a:pt x="17" y="76"/>
                    <a:pt x="0" y="0"/>
                  </a:cubicBezTo>
                  <a:cubicBezTo>
                    <a:pt x="2" y="21"/>
                    <a:pt x="4" y="42"/>
                    <a:pt x="7" y="63"/>
                  </a:cubicBezTo>
                  <a:cubicBezTo>
                    <a:pt x="21" y="119"/>
                    <a:pt x="36" y="174"/>
                    <a:pt x="53" y="229"/>
                  </a:cubicBezTo>
                  <a:close/>
                </a:path>
              </a:pathLst>
            </a:custGeom>
            <a:solidFill>
              <a:schemeClr val="tx2"/>
            </a:solidFill>
            <a:ln>
              <a:noFill/>
            </a:ln>
          </p:spPr>
        </p:sp>
        <p:sp>
          <p:nvSpPr>
            <p:cNvPr id="13" name="Freeform 29"/>
            <p:cNvSpPr/>
            <p:nvPr/>
          </p:nvSpPr>
          <p:spPr bwMode="auto">
            <a:xfrm>
              <a:off x="7439026" y="5053013"/>
              <a:ext cx="357188" cy="820738"/>
            </a:xfrm>
            <a:custGeom>
              <a:avLst/>
              <a:gdLst/>
              <a:ahLst/>
              <a:cxnLst/>
              <a:rect l="0" t="0" r="r" b="b"/>
              <a:pathLst>
                <a:path w="90" h="207">
                  <a:moveTo>
                    <a:pt x="6" y="15"/>
                  </a:moveTo>
                  <a:cubicBezTo>
                    <a:pt x="4" y="10"/>
                    <a:pt x="2" y="5"/>
                    <a:pt x="0" y="0"/>
                  </a:cubicBezTo>
                  <a:cubicBezTo>
                    <a:pt x="0" y="9"/>
                    <a:pt x="0" y="19"/>
                    <a:pt x="1" y="29"/>
                  </a:cubicBezTo>
                  <a:cubicBezTo>
                    <a:pt x="14" y="62"/>
                    <a:pt x="27" y="95"/>
                    <a:pt x="42" y="127"/>
                  </a:cubicBezTo>
                  <a:cubicBezTo>
                    <a:pt x="54" y="154"/>
                    <a:pt x="67" y="181"/>
                    <a:pt x="80" y="207"/>
                  </a:cubicBezTo>
                  <a:cubicBezTo>
                    <a:pt x="90" y="207"/>
                    <a:pt x="90" y="207"/>
                    <a:pt x="90" y="207"/>
                  </a:cubicBezTo>
                  <a:cubicBezTo>
                    <a:pt x="76" y="180"/>
                    <a:pt x="63" y="152"/>
                    <a:pt x="50" y="123"/>
                  </a:cubicBezTo>
                  <a:cubicBezTo>
                    <a:pt x="34" y="88"/>
                    <a:pt x="20" y="51"/>
                    <a:pt x="6" y="15"/>
                  </a:cubicBezTo>
                  <a:close/>
                </a:path>
              </a:pathLst>
            </a:custGeom>
            <a:solidFill>
              <a:schemeClr val="tx2"/>
            </a:solidFill>
            <a:ln>
              <a:noFill/>
            </a:ln>
          </p:spPr>
        </p:sp>
        <p:sp>
          <p:nvSpPr>
            <p:cNvPr id="14" name="Freeform 30"/>
            <p:cNvSpPr/>
            <p:nvPr/>
          </p:nvSpPr>
          <p:spPr bwMode="auto">
            <a:xfrm>
              <a:off x="7037388" y="3811588"/>
              <a:ext cx="457200" cy="1852613"/>
            </a:xfrm>
            <a:custGeom>
              <a:avLst/>
              <a:gdLst/>
              <a:ahLst/>
              <a:cxnLst/>
              <a:rect l="0" t="0" r="r" b="b"/>
              <a:pathLst>
                <a:path w="115" h="467">
                  <a:moveTo>
                    <a:pt x="101" y="409"/>
                  </a:moveTo>
                  <a:cubicBezTo>
                    <a:pt x="93" y="388"/>
                    <a:pt x="85" y="366"/>
                    <a:pt x="78" y="344"/>
                  </a:cubicBezTo>
                  <a:cubicBezTo>
                    <a:pt x="57" y="281"/>
                    <a:pt x="41" y="216"/>
                    <a:pt x="29" y="151"/>
                  </a:cubicBezTo>
                  <a:cubicBezTo>
                    <a:pt x="22" y="119"/>
                    <a:pt x="17" y="86"/>
                    <a:pt x="13" y="53"/>
                  </a:cubicBezTo>
                  <a:cubicBezTo>
                    <a:pt x="9" y="35"/>
                    <a:pt x="4" y="18"/>
                    <a:pt x="0" y="0"/>
                  </a:cubicBezTo>
                  <a:cubicBezTo>
                    <a:pt x="5" y="51"/>
                    <a:pt x="12" y="102"/>
                    <a:pt x="21" y="152"/>
                  </a:cubicBezTo>
                  <a:cubicBezTo>
                    <a:pt x="33" y="218"/>
                    <a:pt x="49" y="283"/>
                    <a:pt x="69" y="347"/>
                  </a:cubicBezTo>
                  <a:cubicBezTo>
                    <a:pt x="79" y="378"/>
                    <a:pt x="90" y="410"/>
                    <a:pt x="103" y="441"/>
                  </a:cubicBezTo>
                  <a:cubicBezTo>
                    <a:pt x="107" y="449"/>
                    <a:pt x="111" y="458"/>
                    <a:pt x="115" y="467"/>
                  </a:cubicBezTo>
                  <a:cubicBezTo>
                    <a:pt x="114" y="464"/>
                    <a:pt x="113" y="461"/>
                    <a:pt x="112" y="458"/>
                  </a:cubicBezTo>
                  <a:cubicBezTo>
                    <a:pt x="108" y="442"/>
                    <a:pt x="104" y="425"/>
                    <a:pt x="101" y="409"/>
                  </a:cubicBezTo>
                  <a:close/>
                </a:path>
              </a:pathLst>
            </a:custGeom>
            <a:solidFill>
              <a:schemeClr val="tx2"/>
            </a:solidFill>
            <a:ln>
              <a:noFill/>
            </a:ln>
          </p:spPr>
        </p:sp>
        <p:sp>
          <p:nvSpPr>
            <p:cNvPr id="15" name="Freeform 31"/>
            <p:cNvSpPr/>
            <p:nvPr/>
          </p:nvSpPr>
          <p:spPr bwMode="auto">
            <a:xfrm>
              <a:off x="6992938" y="1263650"/>
              <a:ext cx="144463" cy="2508250"/>
            </a:xfrm>
            <a:custGeom>
              <a:avLst/>
              <a:gdLst/>
              <a:ahLst/>
              <a:cxnLst/>
              <a:rect l="0" t="0" r="r" b="b"/>
              <a:pathLst>
                <a:path w="36" h="633">
                  <a:moveTo>
                    <a:pt x="17" y="633"/>
                  </a:moveTo>
                  <a:cubicBezTo>
                    <a:pt x="15" y="621"/>
                    <a:pt x="14" y="609"/>
                    <a:pt x="13" y="597"/>
                  </a:cubicBezTo>
                  <a:cubicBezTo>
                    <a:pt x="8" y="530"/>
                    <a:pt x="5" y="464"/>
                    <a:pt x="5" y="398"/>
                  </a:cubicBezTo>
                  <a:cubicBezTo>
                    <a:pt x="5" y="331"/>
                    <a:pt x="8" y="265"/>
                    <a:pt x="13" y="198"/>
                  </a:cubicBezTo>
                  <a:cubicBezTo>
                    <a:pt x="15" y="165"/>
                    <a:pt x="18" y="132"/>
                    <a:pt x="22" y="99"/>
                  </a:cubicBezTo>
                  <a:cubicBezTo>
                    <a:pt x="26" y="66"/>
                    <a:pt x="30" y="33"/>
                    <a:pt x="36" y="0"/>
                  </a:cubicBezTo>
                  <a:cubicBezTo>
                    <a:pt x="35" y="0"/>
                    <a:pt x="35" y="0"/>
                    <a:pt x="35" y="0"/>
                  </a:cubicBezTo>
                  <a:cubicBezTo>
                    <a:pt x="29" y="33"/>
                    <a:pt x="24" y="66"/>
                    <a:pt x="20" y="99"/>
                  </a:cubicBezTo>
                  <a:cubicBezTo>
                    <a:pt x="16" y="132"/>
                    <a:pt x="13" y="165"/>
                    <a:pt x="10" y="198"/>
                  </a:cubicBezTo>
                  <a:cubicBezTo>
                    <a:pt x="4" y="264"/>
                    <a:pt x="1" y="331"/>
                    <a:pt x="1" y="398"/>
                  </a:cubicBezTo>
                  <a:cubicBezTo>
                    <a:pt x="0" y="461"/>
                    <a:pt x="2" y="525"/>
                    <a:pt x="7" y="589"/>
                  </a:cubicBezTo>
                  <a:cubicBezTo>
                    <a:pt x="10" y="603"/>
                    <a:pt x="13" y="618"/>
                    <a:pt x="16" y="632"/>
                  </a:cubicBezTo>
                  <a:cubicBezTo>
                    <a:pt x="16" y="632"/>
                    <a:pt x="17" y="633"/>
                    <a:pt x="17" y="633"/>
                  </a:cubicBezTo>
                  <a:close/>
                </a:path>
              </a:pathLst>
            </a:custGeom>
            <a:solidFill>
              <a:schemeClr val="tx2"/>
            </a:solidFill>
            <a:ln>
              <a:noFill/>
            </a:ln>
          </p:spPr>
        </p:sp>
        <p:sp>
          <p:nvSpPr>
            <p:cNvPr id="16" name="Freeform 32"/>
            <p:cNvSpPr/>
            <p:nvPr/>
          </p:nvSpPr>
          <p:spPr bwMode="auto">
            <a:xfrm>
              <a:off x="7526338" y="5640388"/>
              <a:ext cx="111125" cy="233363"/>
            </a:xfrm>
            <a:custGeom>
              <a:avLst/>
              <a:gdLst/>
              <a:ahLst/>
              <a:cxnLst/>
              <a:rect l="0" t="0" r="r" b="b"/>
              <a:pathLst>
                <a:path w="28" h="59">
                  <a:moveTo>
                    <a:pt x="22" y="59"/>
                  </a:moveTo>
                  <a:cubicBezTo>
                    <a:pt x="28" y="59"/>
                    <a:pt x="28" y="59"/>
                    <a:pt x="28" y="59"/>
                  </a:cubicBezTo>
                  <a:cubicBezTo>
                    <a:pt x="18" y="40"/>
                    <a:pt x="9" y="20"/>
                    <a:pt x="0" y="0"/>
                  </a:cubicBezTo>
                  <a:cubicBezTo>
                    <a:pt x="6" y="20"/>
                    <a:pt x="13" y="40"/>
                    <a:pt x="22" y="59"/>
                  </a:cubicBezTo>
                  <a:close/>
                </a:path>
              </a:pathLst>
            </a:custGeom>
            <a:solidFill>
              <a:schemeClr val="tx2"/>
            </a:solidFill>
            <a:ln>
              <a:noFill/>
            </a:ln>
          </p:spPr>
        </p:sp>
        <p:sp>
          <p:nvSpPr>
            <p:cNvPr id="17" name="Freeform 33"/>
            <p:cNvSpPr/>
            <p:nvPr/>
          </p:nvSpPr>
          <p:spPr bwMode="auto">
            <a:xfrm>
              <a:off x="7021513" y="3598863"/>
              <a:ext cx="68263" cy="423863"/>
            </a:xfrm>
            <a:custGeom>
              <a:avLst/>
              <a:gdLst/>
              <a:ahLst/>
              <a:cxnLst/>
              <a:rect l="0" t="0" r="r" b="b"/>
              <a:pathLst>
                <a:path w="17" h="107">
                  <a:moveTo>
                    <a:pt x="4" y="54"/>
                  </a:moveTo>
                  <a:cubicBezTo>
                    <a:pt x="8" y="72"/>
                    <a:pt x="13" y="89"/>
                    <a:pt x="17" y="107"/>
                  </a:cubicBezTo>
                  <a:cubicBezTo>
                    <a:pt x="14" y="86"/>
                    <a:pt x="12" y="65"/>
                    <a:pt x="10" y="44"/>
                  </a:cubicBezTo>
                  <a:cubicBezTo>
                    <a:pt x="10" y="44"/>
                    <a:pt x="9" y="43"/>
                    <a:pt x="9" y="43"/>
                  </a:cubicBezTo>
                  <a:cubicBezTo>
                    <a:pt x="6" y="29"/>
                    <a:pt x="3" y="14"/>
                    <a:pt x="0" y="0"/>
                  </a:cubicBezTo>
                  <a:cubicBezTo>
                    <a:pt x="0" y="2"/>
                    <a:pt x="0" y="5"/>
                    <a:pt x="0" y="8"/>
                  </a:cubicBezTo>
                  <a:cubicBezTo>
                    <a:pt x="1" y="23"/>
                    <a:pt x="3" y="39"/>
                    <a:pt x="4" y="54"/>
                  </a:cubicBezTo>
                  <a:close/>
                </a:path>
              </a:pathLst>
            </a:custGeom>
            <a:solidFill>
              <a:schemeClr val="tx2"/>
            </a:solidFill>
            <a:ln>
              <a:noFill/>
            </a:ln>
          </p:spPr>
        </p:sp>
        <p:sp>
          <p:nvSpPr>
            <p:cNvPr id="18" name="Freeform 34"/>
            <p:cNvSpPr/>
            <p:nvPr/>
          </p:nvSpPr>
          <p:spPr bwMode="auto">
            <a:xfrm>
              <a:off x="7412038" y="2801938"/>
              <a:ext cx="1168400" cy="2251075"/>
            </a:xfrm>
            <a:custGeom>
              <a:avLst/>
              <a:gdLst/>
              <a:ahLst/>
              <a:cxnLst/>
              <a:rect l="0" t="0" r="r" b="b"/>
              <a:pathLst>
                <a:path w="294" h="568">
                  <a:moveTo>
                    <a:pt x="8" y="553"/>
                  </a:moveTo>
                  <a:cubicBezTo>
                    <a:pt x="9" y="501"/>
                    <a:pt x="19" y="448"/>
                    <a:pt x="35" y="397"/>
                  </a:cubicBezTo>
                  <a:cubicBezTo>
                    <a:pt x="51" y="347"/>
                    <a:pt x="73" y="298"/>
                    <a:pt x="99" y="252"/>
                  </a:cubicBezTo>
                  <a:cubicBezTo>
                    <a:pt x="124" y="205"/>
                    <a:pt x="154" y="161"/>
                    <a:pt x="187" y="119"/>
                  </a:cubicBezTo>
                  <a:cubicBezTo>
                    <a:pt x="203" y="98"/>
                    <a:pt x="220" y="77"/>
                    <a:pt x="238" y="58"/>
                  </a:cubicBezTo>
                  <a:cubicBezTo>
                    <a:pt x="247" y="48"/>
                    <a:pt x="256" y="38"/>
                    <a:pt x="265" y="28"/>
                  </a:cubicBezTo>
                  <a:cubicBezTo>
                    <a:pt x="274" y="19"/>
                    <a:pt x="284" y="9"/>
                    <a:pt x="294" y="0"/>
                  </a:cubicBezTo>
                  <a:cubicBezTo>
                    <a:pt x="293" y="0"/>
                    <a:pt x="293" y="0"/>
                    <a:pt x="293" y="0"/>
                  </a:cubicBezTo>
                  <a:cubicBezTo>
                    <a:pt x="283" y="9"/>
                    <a:pt x="273" y="18"/>
                    <a:pt x="264" y="27"/>
                  </a:cubicBezTo>
                  <a:cubicBezTo>
                    <a:pt x="255" y="37"/>
                    <a:pt x="246" y="47"/>
                    <a:pt x="237" y="56"/>
                  </a:cubicBezTo>
                  <a:cubicBezTo>
                    <a:pt x="218" y="76"/>
                    <a:pt x="201" y="96"/>
                    <a:pt x="185" y="117"/>
                  </a:cubicBezTo>
                  <a:cubicBezTo>
                    <a:pt x="151" y="159"/>
                    <a:pt x="121" y="203"/>
                    <a:pt x="95" y="249"/>
                  </a:cubicBezTo>
                  <a:cubicBezTo>
                    <a:pt x="68" y="296"/>
                    <a:pt x="46" y="345"/>
                    <a:pt x="30" y="396"/>
                  </a:cubicBezTo>
                  <a:cubicBezTo>
                    <a:pt x="13" y="445"/>
                    <a:pt x="3" y="497"/>
                    <a:pt x="0" y="549"/>
                  </a:cubicBezTo>
                  <a:cubicBezTo>
                    <a:pt x="3" y="555"/>
                    <a:pt x="5" y="561"/>
                    <a:pt x="7" y="568"/>
                  </a:cubicBezTo>
                  <a:cubicBezTo>
                    <a:pt x="7" y="563"/>
                    <a:pt x="7" y="558"/>
                    <a:pt x="8" y="553"/>
                  </a:cubicBezTo>
                  <a:close/>
                </a:path>
              </a:pathLst>
            </a:custGeom>
            <a:solidFill>
              <a:schemeClr val="tx2"/>
            </a:solidFill>
            <a:ln>
              <a:noFill/>
            </a:ln>
          </p:spPr>
        </p:sp>
        <p:sp>
          <p:nvSpPr>
            <p:cNvPr id="19" name="Freeform 35"/>
            <p:cNvSpPr/>
            <p:nvPr/>
          </p:nvSpPr>
          <p:spPr bwMode="auto">
            <a:xfrm>
              <a:off x="7494588" y="5664200"/>
              <a:ext cx="100013" cy="209550"/>
            </a:xfrm>
            <a:custGeom>
              <a:avLst/>
              <a:gdLst/>
              <a:ahLst/>
              <a:cxnLst/>
              <a:rect l="0" t="0" r="r" b="b"/>
              <a:pathLst>
                <a:path w="25" h="53">
                  <a:moveTo>
                    <a:pt x="0" y="0"/>
                  </a:moveTo>
                  <a:cubicBezTo>
                    <a:pt x="5" y="18"/>
                    <a:pt x="12" y="36"/>
                    <a:pt x="19" y="53"/>
                  </a:cubicBezTo>
                  <a:cubicBezTo>
                    <a:pt x="25" y="53"/>
                    <a:pt x="25" y="53"/>
                    <a:pt x="25" y="53"/>
                  </a:cubicBezTo>
                  <a:cubicBezTo>
                    <a:pt x="16" y="36"/>
                    <a:pt x="8" y="18"/>
                    <a:pt x="0" y="0"/>
                  </a:cubicBezTo>
                  <a:close/>
                </a:path>
              </a:pathLst>
            </a:custGeom>
            <a:solidFill>
              <a:schemeClr val="tx2"/>
            </a:solidFill>
            <a:ln>
              <a:noFill/>
            </a:ln>
          </p:spPr>
        </p:sp>
        <p:sp>
          <p:nvSpPr>
            <p:cNvPr id="20" name="Freeform 36"/>
            <p:cNvSpPr/>
            <p:nvPr/>
          </p:nvSpPr>
          <p:spPr bwMode="auto">
            <a:xfrm>
              <a:off x="7412038" y="5081588"/>
              <a:ext cx="114300" cy="558800"/>
            </a:xfrm>
            <a:custGeom>
              <a:avLst/>
              <a:gdLst/>
              <a:ahLst/>
              <a:cxnLst/>
              <a:rect l="0" t="0" r="r" b="b"/>
              <a:pathLst>
                <a:path w="29" h="141">
                  <a:moveTo>
                    <a:pt x="0" y="0"/>
                  </a:moveTo>
                  <a:cubicBezTo>
                    <a:pt x="0" y="30"/>
                    <a:pt x="2" y="60"/>
                    <a:pt x="7" y="89"/>
                  </a:cubicBezTo>
                  <a:cubicBezTo>
                    <a:pt x="11" y="98"/>
                    <a:pt x="14" y="108"/>
                    <a:pt x="18" y="117"/>
                  </a:cubicBezTo>
                  <a:cubicBezTo>
                    <a:pt x="22" y="125"/>
                    <a:pt x="25" y="133"/>
                    <a:pt x="29" y="141"/>
                  </a:cubicBezTo>
                  <a:cubicBezTo>
                    <a:pt x="28" y="139"/>
                    <a:pt x="28" y="137"/>
                    <a:pt x="27" y="135"/>
                  </a:cubicBezTo>
                  <a:cubicBezTo>
                    <a:pt x="16" y="98"/>
                    <a:pt x="10" y="60"/>
                    <a:pt x="8" y="22"/>
                  </a:cubicBezTo>
                  <a:cubicBezTo>
                    <a:pt x="7" y="18"/>
                    <a:pt x="5" y="15"/>
                    <a:pt x="4" y="11"/>
                  </a:cubicBezTo>
                  <a:cubicBezTo>
                    <a:pt x="2" y="7"/>
                    <a:pt x="1" y="3"/>
                    <a:pt x="0" y="0"/>
                  </a:cubicBezTo>
                  <a:close/>
                </a:path>
              </a:pathLst>
            </a:custGeom>
            <a:solidFill>
              <a:schemeClr val="tx2"/>
            </a:solidFill>
            <a:ln>
              <a:noFill/>
            </a:ln>
          </p:spPr>
        </p:sp>
        <p:sp>
          <p:nvSpPr>
            <p:cNvPr id="21" name="Freeform 37"/>
            <p:cNvSpPr/>
            <p:nvPr/>
          </p:nvSpPr>
          <p:spPr bwMode="auto">
            <a:xfrm>
              <a:off x="7412038" y="4978400"/>
              <a:ext cx="31750" cy="188913"/>
            </a:xfrm>
            <a:custGeom>
              <a:avLst/>
              <a:gdLst/>
              <a:ahLst/>
              <a:cxnLst/>
              <a:rect l="0" t="0" r="r" b="b"/>
              <a:pathLst>
                <a:path w="8" h="48">
                  <a:moveTo>
                    <a:pt x="0" y="26"/>
                  </a:moveTo>
                  <a:cubicBezTo>
                    <a:pt x="1" y="29"/>
                    <a:pt x="2" y="33"/>
                    <a:pt x="4" y="37"/>
                  </a:cubicBezTo>
                  <a:cubicBezTo>
                    <a:pt x="5" y="41"/>
                    <a:pt x="7" y="44"/>
                    <a:pt x="8" y="48"/>
                  </a:cubicBezTo>
                  <a:cubicBezTo>
                    <a:pt x="7" y="38"/>
                    <a:pt x="7" y="28"/>
                    <a:pt x="7" y="19"/>
                  </a:cubicBezTo>
                  <a:cubicBezTo>
                    <a:pt x="5" y="12"/>
                    <a:pt x="3" y="6"/>
                    <a:pt x="0" y="0"/>
                  </a:cubicBezTo>
                  <a:cubicBezTo>
                    <a:pt x="0" y="1"/>
                    <a:pt x="0" y="3"/>
                    <a:pt x="0" y="4"/>
                  </a:cubicBezTo>
                  <a:cubicBezTo>
                    <a:pt x="0" y="11"/>
                    <a:pt x="0" y="19"/>
                    <a:pt x="0" y="26"/>
                  </a:cubicBezTo>
                  <a:close/>
                </a:path>
              </a:pathLst>
            </a:custGeom>
            <a:solidFill>
              <a:schemeClr val="tx2"/>
            </a:solidFill>
            <a:ln>
              <a:noFill/>
            </a:ln>
          </p:spPr>
        </p:sp>
        <p:sp>
          <p:nvSpPr>
            <p:cNvPr id="22" name="Freeform 38"/>
            <p:cNvSpPr/>
            <p:nvPr/>
          </p:nvSpPr>
          <p:spPr bwMode="auto">
            <a:xfrm>
              <a:off x="7439026" y="5434013"/>
              <a:ext cx="174625" cy="439738"/>
            </a:xfrm>
            <a:custGeom>
              <a:avLst/>
              <a:gdLst/>
              <a:ahLst/>
              <a:cxnLst/>
              <a:rect l="0" t="0" r="r" b="b"/>
              <a:pathLst>
                <a:path w="44" h="111">
                  <a:moveTo>
                    <a:pt x="11" y="28"/>
                  </a:moveTo>
                  <a:cubicBezTo>
                    <a:pt x="7" y="19"/>
                    <a:pt x="4" y="9"/>
                    <a:pt x="0" y="0"/>
                  </a:cubicBezTo>
                  <a:cubicBezTo>
                    <a:pt x="3" y="16"/>
                    <a:pt x="7" y="33"/>
                    <a:pt x="11" y="49"/>
                  </a:cubicBezTo>
                  <a:cubicBezTo>
                    <a:pt x="12" y="52"/>
                    <a:pt x="13" y="55"/>
                    <a:pt x="14" y="58"/>
                  </a:cubicBezTo>
                  <a:cubicBezTo>
                    <a:pt x="22" y="76"/>
                    <a:pt x="30" y="94"/>
                    <a:pt x="39" y="111"/>
                  </a:cubicBezTo>
                  <a:cubicBezTo>
                    <a:pt x="44" y="111"/>
                    <a:pt x="44" y="111"/>
                    <a:pt x="44" y="111"/>
                  </a:cubicBezTo>
                  <a:cubicBezTo>
                    <a:pt x="35" y="92"/>
                    <a:pt x="28" y="72"/>
                    <a:pt x="22" y="52"/>
                  </a:cubicBezTo>
                  <a:cubicBezTo>
                    <a:pt x="18" y="44"/>
                    <a:pt x="15" y="36"/>
                    <a:pt x="11" y="28"/>
                  </a:cubicBezTo>
                  <a:close/>
                </a:path>
              </a:pathLst>
            </a:custGeom>
            <a:solidFill>
              <a:schemeClr val="tx2"/>
            </a:solidFill>
            <a:ln>
              <a:noFill/>
            </a:ln>
          </p:spPr>
        </p:sp>
      </p:grpSp>
      <p:sp>
        <p:nvSpPr>
          <p:cNvPr id="7" name="Rectangle 6"/>
          <p:cNvSpPr/>
          <p:nvPr/>
        </p:nvSpPr>
        <p:spPr>
          <a:xfrm>
            <a:off x="0" y="0"/>
            <a:ext cx="182880" cy="68580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sp>
      <p:sp>
        <p:nvSpPr>
          <p:cNvPr id="2" name="Title Placeholder 1"/>
          <p:cNvSpPr>
            <a:spLocks noGrp="1"/>
          </p:cNvSpPr>
          <p:nvPr>
            <p:ph type="title"/>
          </p:nvPr>
        </p:nvSpPr>
        <p:spPr>
          <a:xfrm>
            <a:off x="2592924" y="624110"/>
            <a:ext cx="8911687" cy="1280890"/>
          </a:xfrm>
          <a:prstGeom prst="rect">
            <a:avLst/>
          </a:prstGeom>
        </p:spPr>
        <p:txBody>
          <a:bodyPr vert="horz" lIns="91440" tIns="45720" rIns="91440" bIns="45720" rtlCol="0" anchor="t">
            <a:normAutofit/>
          </a:bodyPr>
          <a:lstStyle/>
          <a:p>
            <a:r>
              <a:rPr lang="en-US"/>
              <a:t>Click to edit Master title style</a:t>
            </a:r>
            <a:endParaRPr lang="en-US" dirty="0"/>
          </a:p>
        </p:txBody>
      </p:sp>
      <p:sp>
        <p:nvSpPr>
          <p:cNvPr id="3" name="Text Placeholder 2"/>
          <p:cNvSpPr>
            <a:spLocks noGrp="1"/>
          </p:cNvSpPr>
          <p:nvPr>
            <p:ph type="body" idx="1"/>
          </p:nvPr>
        </p:nvSpPr>
        <p:spPr>
          <a:xfrm>
            <a:off x="2589212" y="2133600"/>
            <a:ext cx="8915400" cy="388620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10361612" y="6130437"/>
            <a:ext cx="1146283" cy="370396"/>
          </a:xfrm>
          <a:prstGeom prst="rect">
            <a:avLst/>
          </a:prstGeom>
        </p:spPr>
        <p:txBody>
          <a:bodyPr vert="horz" lIns="91440" tIns="45720" rIns="91440" bIns="45720" rtlCol="0" anchor="ctr"/>
          <a:lstStyle>
            <a:lvl1pPr algn="r">
              <a:defRPr sz="900">
                <a:solidFill>
                  <a:schemeClr val="tx1">
                    <a:tint val="75000"/>
                  </a:schemeClr>
                </a:solidFill>
              </a:defRPr>
            </a:lvl1pPr>
          </a:lstStyle>
          <a:p>
            <a:fld id="{05AAE489-B25C-4B0D-AFB2-68FA96E80424}" type="datetimeFigureOut">
              <a:rPr lang="en-GB" smtClean="0"/>
              <a:pPr/>
              <a:t>09/09/2024</a:t>
            </a:fld>
            <a:endParaRPr lang="en-GB"/>
          </a:p>
        </p:txBody>
      </p:sp>
      <p:sp>
        <p:nvSpPr>
          <p:cNvPr id="5" name="Footer Placeholder 4"/>
          <p:cNvSpPr>
            <a:spLocks noGrp="1"/>
          </p:cNvSpPr>
          <p:nvPr>
            <p:ph type="ftr" sz="quarter" idx="3"/>
          </p:nvPr>
        </p:nvSpPr>
        <p:spPr>
          <a:xfrm>
            <a:off x="2589212" y="6135808"/>
            <a:ext cx="7619999" cy="365125"/>
          </a:xfrm>
          <a:prstGeom prst="rect">
            <a:avLst/>
          </a:prstGeom>
        </p:spPr>
        <p:txBody>
          <a:bodyPr vert="horz" lIns="91440" tIns="45720" rIns="91440" bIns="45720" rtlCol="0" anchor="ctr"/>
          <a:lstStyle>
            <a:lvl1pPr algn="l">
              <a:defRPr sz="900">
                <a:solidFill>
                  <a:schemeClr val="tx1">
                    <a:tint val="75000"/>
                  </a:schemeClr>
                </a:solidFill>
              </a:defRPr>
            </a:lvl1pPr>
          </a:lstStyle>
          <a:p>
            <a:endParaRPr lang="en-GB"/>
          </a:p>
        </p:txBody>
      </p:sp>
      <p:sp>
        <p:nvSpPr>
          <p:cNvPr id="6" name="Slide Number Placeholder 5"/>
          <p:cNvSpPr>
            <a:spLocks noGrp="1"/>
          </p:cNvSpPr>
          <p:nvPr>
            <p:ph type="sldNum" sz="quarter" idx="4"/>
          </p:nvPr>
        </p:nvSpPr>
        <p:spPr bwMode="gray">
          <a:xfrm>
            <a:off x="531812" y="787782"/>
            <a:ext cx="779767" cy="365125"/>
          </a:xfrm>
          <a:prstGeom prst="rect">
            <a:avLst/>
          </a:prstGeom>
        </p:spPr>
        <p:txBody>
          <a:bodyPr vert="horz" lIns="91440" tIns="45720" rIns="91440" bIns="45720" rtlCol="0" anchor="ctr"/>
          <a:lstStyle>
            <a:lvl1pPr algn="r">
              <a:defRPr sz="2000">
                <a:solidFill>
                  <a:srgbClr val="FEFFFF"/>
                </a:solidFill>
              </a:defRPr>
            </a:lvl1pPr>
          </a:lstStyle>
          <a:p>
            <a:fld id="{50470DDC-AAA3-4ADA-9C7D-AA4FDDC6E3D4}" type="slidenum">
              <a:rPr lang="en-GB" smtClean="0"/>
              <a:pPr/>
              <a:t>‹#›</a:t>
            </a:fld>
            <a:endParaRPr lang="en-GB"/>
          </a:p>
        </p:txBody>
      </p:sp>
    </p:spTree>
    <p:extLst>
      <p:ext uri="{BB962C8B-B14F-4D97-AF65-F5344CB8AC3E}">
        <p14:creationId xmlns:p14="http://schemas.microsoft.com/office/powerpoint/2010/main" val="2641394576"/>
      </p:ext>
    </p:extLst>
  </p:cSld>
  <p:clrMap bg1="lt1" tx1="dk1" bg2="lt2" tx2="dk2" accent1="accent1" accent2="accent2" accent3="accent3" accent4="accent4" accent5="accent5" accent6="accent6" hlink="hlink" folHlink="folHlink"/>
  <p:sldLayoutIdLst>
    <p:sldLayoutId id="2147483801" r:id="rId1"/>
    <p:sldLayoutId id="2147483802" r:id="rId2"/>
    <p:sldLayoutId id="2147483803" r:id="rId3"/>
    <p:sldLayoutId id="2147483804" r:id="rId4"/>
    <p:sldLayoutId id="2147483805" r:id="rId5"/>
    <p:sldLayoutId id="2147483806" r:id="rId6"/>
    <p:sldLayoutId id="2147483807" r:id="rId7"/>
    <p:sldLayoutId id="2147483808" r:id="rId8"/>
    <p:sldLayoutId id="2147483809" r:id="rId9"/>
    <p:sldLayoutId id="2147483810" r:id="rId10"/>
    <p:sldLayoutId id="2147483811" r:id="rId11"/>
    <p:sldLayoutId id="2147483812" r:id="rId12"/>
    <p:sldLayoutId id="2147483813" r:id="rId13"/>
    <p:sldLayoutId id="2147483814" r:id="rId14"/>
    <p:sldLayoutId id="2147483815" r:id="rId15"/>
    <p:sldLayoutId id="2147483816" r:id="rId16"/>
  </p:sldLayoutIdLst>
  <p:txStyles>
    <p:titleStyle>
      <a:lvl1pPr algn="l" defTabSz="457200" rtl="0" eaLnBrk="1" latinLnBrk="0" hangingPunct="1">
        <a:spcBef>
          <a:spcPct val="0"/>
        </a:spcBef>
        <a:buNone/>
        <a:defRPr sz="3600" kern="1200">
          <a:solidFill>
            <a:schemeClr val="tx1">
              <a:lumMod val="85000"/>
              <a:lumOff val="15000"/>
            </a:schemeClr>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hyperlink" Target="mailto:predsjednikzabljak@gmail.com" TargetMode="Externa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hyperlink" Target="https://wapi.gov.me/download-preview/bd315acb-5beb-4f8b-88c7-c523be37e309?version=1.0" TargetMode="External"/><Relationship Id="rId2" Type="http://schemas.openxmlformats.org/officeDocument/2006/relationships/image" Target="../media/image7.jpeg"/><Relationship Id="rId1" Type="http://schemas.openxmlformats.org/officeDocument/2006/relationships/slideLayout" Target="../slideLayouts/slideLayout2.xml"/><Relationship Id="rId6" Type="http://schemas.openxmlformats.org/officeDocument/2006/relationships/hyperlink" Target="https://wapi.gov.me/download-preview/fc833140-940b-4f0f-a29d-c8930436c41d?version=1.0" TargetMode="External"/><Relationship Id="rId5" Type="http://schemas.openxmlformats.org/officeDocument/2006/relationships/hyperlink" Target="https://wapi.gov.me/download-preview/5cd96687-d93e-453e-ad92-7a1446803a24?version=1.0" TargetMode="External"/><Relationship Id="rId4" Type="http://schemas.openxmlformats.org/officeDocument/2006/relationships/hyperlink" Target="https://wapi.gov.me/download-preview/54835738-6cc8-4795-9323-a02f0e0d6ee8?version=1.0" TargetMode="External"/></Relationships>
</file>

<file path=ppt/slides/_rels/slide11.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hyperlink" Target="https://zabljak.me/docs/1715597145-Greenfield%20location%20datebase.pdf" TargetMode="External"/><Relationship Id="rId2" Type="http://schemas.openxmlformats.org/officeDocument/2006/relationships/image" Target="../media/image9.jpe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hyperlink" Target="https://zabljak.me/docs/1715596920-Brownfield%20location%20datebase.pdf" TargetMode="External"/><Relationship Id="rId2" Type="http://schemas.openxmlformats.org/officeDocument/2006/relationships/image" Target="../media/image10.jpe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hyperlink" Target="mailto:predsjednikzabljak@gmail.com" TargetMode="Externa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 name="Title 4"/>
          <p:cNvSpPr>
            <a:spLocks noGrp="1"/>
          </p:cNvSpPr>
          <p:nvPr>
            <p:ph type="title"/>
          </p:nvPr>
        </p:nvSpPr>
        <p:spPr>
          <a:xfrm>
            <a:off x="400049" y="1480459"/>
            <a:ext cx="10433414" cy="1450520"/>
          </a:xfrm>
          <a:ln>
            <a:noFill/>
          </a:ln>
        </p:spPr>
        <p:txBody>
          <a:bodyPr>
            <a:noAutofit/>
          </a:bodyPr>
          <a:lstStyle/>
          <a:p>
            <a:r>
              <a:rPr lang="en-US" sz="4000" b="1" dirty="0">
                <a:ln w="19050">
                  <a:solidFill>
                    <a:schemeClr val="tx1"/>
                  </a:solidFill>
                </a:ln>
                <a:solidFill>
                  <a:srgbClr val="00B0F0"/>
                </a:solidFill>
                <a:effectLst>
                  <a:outerShdw blurRad="38100" dist="38100" dir="2700000" algn="tl">
                    <a:srgbClr val="000000">
                      <a:alpha val="43137"/>
                    </a:srgbClr>
                  </a:outerShdw>
                </a:effectLst>
              </a:rPr>
              <a:t>MUNICIPALITY </a:t>
            </a:r>
            <a:r>
              <a:rPr lang="sr-Latn-ME" sz="4000" b="1" dirty="0">
                <a:ln w="19050">
                  <a:solidFill>
                    <a:schemeClr val="tx1"/>
                  </a:solidFill>
                </a:ln>
                <a:solidFill>
                  <a:srgbClr val="00B0F0"/>
                </a:solidFill>
                <a:effectLst>
                  <a:outerShdw blurRad="38100" dist="38100" dir="2700000" algn="tl">
                    <a:srgbClr val="000000">
                      <a:alpha val="43137"/>
                    </a:srgbClr>
                  </a:outerShdw>
                </a:effectLst>
              </a:rPr>
              <a:t>OF </a:t>
            </a:r>
            <a:r>
              <a:rPr lang="en-US" sz="4000" b="1" dirty="0">
                <a:ln w="19050">
                  <a:solidFill>
                    <a:schemeClr val="tx1"/>
                  </a:solidFill>
                </a:ln>
                <a:solidFill>
                  <a:srgbClr val="00B0F0"/>
                </a:solidFill>
                <a:effectLst>
                  <a:outerShdw blurRad="38100" dist="38100" dir="2700000" algn="tl">
                    <a:srgbClr val="000000">
                      <a:alpha val="43137"/>
                    </a:srgbClr>
                  </a:outerShdw>
                </a:effectLst>
              </a:rPr>
              <a:t>ŽABLJAK</a:t>
            </a:r>
            <a:r>
              <a:rPr lang="en-US" sz="4000" dirty="0">
                <a:ln w="19050">
                  <a:solidFill>
                    <a:schemeClr val="tx1"/>
                  </a:solidFill>
                </a:ln>
                <a:solidFill>
                  <a:srgbClr val="00B0F0"/>
                </a:solidFill>
                <a:effectLst>
                  <a:outerShdw blurRad="38100" dist="38100" dir="2700000" algn="tl">
                    <a:srgbClr val="000000">
                      <a:alpha val="43137"/>
                    </a:srgbClr>
                  </a:outerShdw>
                </a:effectLst>
              </a:rPr>
              <a:t/>
            </a:r>
            <a:br>
              <a:rPr lang="en-US" sz="4000" dirty="0">
                <a:ln w="19050">
                  <a:solidFill>
                    <a:schemeClr val="tx1"/>
                  </a:solidFill>
                </a:ln>
                <a:solidFill>
                  <a:srgbClr val="00B0F0"/>
                </a:solidFill>
                <a:effectLst>
                  <a:outerShdw blurRad="38100" dist="38100" dir="2700000" algn="tl">
                    <a:srgbClr val="000000">
                      <a:alpha val="43137"/>
                    </a:srgbClr>
                  </a:outerShdw>
                </a:effectLst>
              </a:rPr>
            </a:br>
            <a:r>
              <a:rPr lang="en-US" sz="4000" b="1" i="1" dirty="0">
                <a:ln w="19050">
                  <a:solidFill>
                    <a:schemeClr val="tx1"/>
                  </a:solidFill>
                </a:ln>
                <a:solidFill>
                  <a:srgbClr val="00B0F0"/>
                </a:solidFill>
                <a:effectLst>
                  <a:outerShdw blurRad="38100" dist="38100" dir="2700000" algn="tl">
                    <a:srgbClr val="000000">
                      <a:alpha val="43137"/>
                    </a:srgbClr>
                  </a:outerShdw>
                </a:effectLst>
              </a:rPr>
              <a:t>Investment-development potentials</a:t>
            </a:r>
            <a:r>
              <a:rPr lang="en-US" sz="4000" dirty="0">
                <a:solidFill>
                  <a:schemeClr val="tx1"/>
                </a:solidFill>
              </a:rPr>
              <a:t/>
            </a:r>
            <a:br>
              <a:rPr lang="en-US" sz="4000" dirty="0">
                <a:solidFill>
                  <a:schemeClr val="tx1"/>
                </a:solidFill>
              </a:rPr>
            </a:br>
            <a:endParaRPr lang="en-US" sz="4000" dirty="0">
              <a:solidFill>
                <a:schemeClr val="tx1"/>
              </a:solidFill>
            </a:endParaRPr>
          </a:p>
        </p:txBody>
      </p:sp>
      <p:sp>
        <p:nvSpPr>
          <p:cNvPr id="6" name="TextBox 5"/>
          <p:cNvSpPr txBox="1"/>
          <p:nvPr/>
        </p:nvSpPr>
        <p:spPr>
          <a:xfrm>
            <a:off x="330381" y="4045131"/>
            <a:ext cx="5929730" cy="2954655"/>
          </a:xfrm>
          <a:prstGeom prst="rect">
            <a:avLst/>
          </a:prstGeom>
          <a:noFill/>
          <a:ln>
            <a:noFill/>
          </a:ln>
        </p:spPr>
        <p:txBody>
          <a:bodyPr wrap="square" rtlCol="0">
            <a:spAutoFit/>
          </a:bodyPr>
          <a:lstStyle/>
          <a:p>
            <a:r>
              <a:rPr lang="en-US" sz="2400" b="1" dirty="0" err="1">
                <a:ln>
                  <a:solidFill>
                    <a:srgbClr val="00B0F0"/>
                  </a:solidFill>
                </a:ln>
                <a:effectLst>
                  <a:outerShdw blurRad="50800" dist="38100" dir="2700000" algn="tl" rotWithShape="0">
                    <a:prstClr val="black">
                      <a:alpha val="40000"/>
                    </a:prstClr>
                  </a:outerShdw>
                </a:effectLst>
              </a:rPr>
              <a:t>Trg</a:t>
            </a:r>
            <a:r>
              <a:rPr lang="en-US" sz="2400" b="1" dirty="0">
                <a:ln>
                  <a:solidFill>
                    <a:srgbClr val="00B0F0"/>
                  </a:solidFill>
                </a:ln>
                <a:effectLst>
                  <a:outerShdw blurRad="50800" dist="38100" dir="2700000" algn="tl" rotWithShape="0">
                    <a:prstClr val="black">
                      <a:alpha val="40000"/>
                    </a:prstClr>
                  </a:outerShdw>
                </a:effectLst>
              </a:rPr>
              <a:t> </a:t>
            </a:r>
            <a:r>
              <a:rPr lang="en-US" sz="2400" b="1" dirty="0" err="1">
                <a:ln>
                  <a:solidFill>
                    <a:srgbClr val="00B0F0"/>
                  </a:solidFill>
                </a:ln>
                <a:effectLst>
                  <a:outerShdw blurRad="50800" dist="38100" dir="2700000" algn="tl" rotWithShape="0">
                    <a:prstClr val="black">
                      <a:alpha val="40000"/>
                    </a:prstClr>
                  </a:outerShdw>
                </a:effectLst>
              </a:rPr>
              <a:t>durmitorskih</a:t>
            </a:r>
            <a:r>
              <a:rPr lang="en-US" sz="2400" b="1" dirty="0">
                <a:ln>
                  <a:solidFill>
                    <a:srgbClr val="00B0F0"/>
                  </a:solidFill>
                </a:ln>
                <a:effectLst>
                  <a:outerShdw blurRad="50800" dist="38100" dir="2700000" algn="tl" rotWithShape="0">
                    <a:prstClr val="black">
                      <a:alpha val="40000"/>
                    </a:prstClr>
                  </a:outerShdw>
                </a:effectLst>
              </a:rPr>
              <a:t> </a:t>
            </a:r>
            <a:r>
              <a:rPr lang="en-US" sz="2400" b="1" dirty="0" err="1">
                <a:ln>
                  <a:solidFill>
                    <a:srgbClr val="00B0F0"/>
                  </a:solidFill>
                </a:ln>
                <a:effectLst>
                  <a:outerShdw blurRad="50800" dist="38100" dir="2700000" algn="tl" rotWithShape="0">
                    <a:prstClr val="black">
                      <a:alpha val="40000"/>
                    </a:prstClr>
                  </a:outerShdw>
                </a:effectLst>
              </a:rPr>
              <a:t>ratnika</a:t>
            </a:r>
            <a:r>
              <a:rPr lang="en-US" sz="2400" b="1" dirty="0">
                <a:ln>
                  <a:solidFill>
                    <a:srgbClr val="00B0F0"/>
                  </a:solidFill>
                </a:ln>
                <a:effectLst>
                  <a:outerShdw blurRad="50800" dist="38100" dir="2700000" algn="tl" rotWithShape="0">
                    <a:prstClr val="black">
                      <a:alpha val="40000"/>
                    </a:prstClr>
                  </a:outerShdw>
                </a:effectLst>
              </a:rPr>
              <a:t> 1</a:t>
            </a:r>
          </a:p>
          <a:p>
            <a:r>
              <a:rPr lang="en-US" sz="2400" b="1" dirty="0">
                <a:ln>
                  <a:solidFill>
                    <a:srgbClr val="00B0F0"/>
                  </a:solidFill>
                </a:ln>
                <a:effectLst>
                  <a:outerShdw blurRad="50800" dist="38100" dir="2700000" algn="tl" rotWithShape="0">
                    <a:prstClr val="black">
                      <a:alpha val="40000"/>
                    </a:prstClr>
                  </a:outerShdw>
                </a:effectLst>
              </a:rPr>
              <a:t>84220 </a:t>
            </a:r>
            <a:r>
              <a:rPr lang="en-US" sz="2400" b="1" dirty="0" err="1">
                <a:ln>
                  <a:solidFill>
                    <a:srgbClr val="00B0F0"/>
                  </a:solidFill>
                </a:ln>
                <a:effectLst>
                  <a:outerShdw blurRad="50800" dist="38100" dir="2700000" algn="tl" rotWithShape="0">
                    <a:prstClr val="black">
                      <a:alpha val="40000"/>
                    </a:prstClr>
                  </a:outerShdw>
                </a:effectLst>
              </a:rPr>
              <a:t>Žabljak</a:t>
            </a:r>
            <a:endParaRPr lang="sr-Latn-ME" sz="2400" b="1" dirty="0">
              <a:ln>
                <a:solidFill>
                  <a:srgbClr val="00B0F0"/>
                </a:solidFill>
              </a:ln>
              <a:effectLst>
                <a:outerShdw blurRad="50800" dist="38100" dir="2700000" algn="tl" rotWithShape="0">
                  <a:prstClr val="black">
                    <a:alpha val="40000"/>
                  </a:prstClr>
                </a:outerShdw>
              </a:effectLst>
            </a:endParaRPr>
          </a:p>
          <a:p>
            <a:r>
              <a:rPr lang="en-US" sz="2400" b="1" i="1" dirty="0">
                <a:ln>
                  <a:solidFill>
                    <a:srgbClr val="00B0F0"/>
                  </a:solidFill>
                </a:ln>
              </a:rPr>
              <a:t>Tel +382 52 361 978</a:t>
            </a:r>
          </a:p>
          <a:p>
            <a:r>
              <a:rPr lang="en-US" sz="2400" b="1" i="1" dirty="0">
                <a:ln>
                  <a:solidFill>
                    <a:srgbClr val="00B0F0"/>
                  </a:solidFill>
                </a:ln>
              </a:rPr>
              <a:t>Fax +382 52 361 978</a:t>
            </a:r>
            <a:endParaRPr lang="sr-Latn-ME" sz="2400" b="1" i="1" dirty="0">
              <a:ln>
                <a:solidFill>
                  <a:srgbClr val="00B0F0"/>
                </a:solidFill>
              </a:ln>
            </a:endParaRPr>
          </a:p>
          <a:p>
            <a:r>
              <a:rPr lang="en-US" sz="2400" b="1" i="1" dirty="0">
                <a:ln>
                  <a:solidFill>
                    <a:srgbClr val="00B0F0"/>
                  </a:solidFill>
                </a:ln>
              </a:rPr>
              <a:t>www.zabljak.me</a:t>
            </a:r>
          </a:p>
          <a:p>
            <a:r>
              <a:rPr lang="en-US" sz="2400" b="1" i="1" dirty="0">
                <a:ln>
                  <a:solidFill>
                    <a:srgbClr val="00B0F0"/>
                  </a:solidFill>
                </a:ln>
                <a:hlinkClick r:id="rId2"/>
              </a:rPr>
              <a:t>predsjednikzabljak@gmail.com</a:t>
            </a:r>
            <a:endParaRPr lang="en-US" sz="2400" b="1" i="1" dirty="0">
              <a:ln>
                <a:solidFill>
                  <a:srgbClr val="00B0F0"/>
                </a:solidFill>
              </a:ln>
            </a:endParaRPr>
          </a:p>
          <a:p>
            <a:r>
              <a:rPr lang="en-US" sz="2400" b="1" i="1" dirty="0">
                <a:ln>
                  <a:solidFill>
                    <a:srgbClr val="00B0F0"/>
                  </a:solidFill>
                </a:ln>
              </a:rPr>
              <a:t>biczabljak@gmail.com</a:t>
            </a:r>
            <a:endParaRPr lang="sr-Latn-ME" sz="2400" b="1" i="1" dirty="0">
              <a:ln>
                <a:solidFill>
                  <a:srgbClr val="00B0F0"/>
                </a:solidFill>
              </a:ln>
            </a:endParaRPr>
          </a:p>
          <a:p>
            <a:endParaRPr lang="en-US" b="1" dirty="0">
              <a:effectLst>
                <a:outerShdw blurRad="38100" dist="38100" dir="2700000" algn="tl">
                  <a:srgbClr val="000000">
                    <a:alpha val="43137"/>
                  </a:srgbClr>
                </a:outerShdw>
              </a:effectLst>
            </a:endParaRPr>
          </a:p>
        </p:txBody>
      </p:sp>
      <p:pic>
        <p:nvPicPr>
          <p:cNvPr id="4" name="Picture 3" descr="Amblem_of_Zabljak - Copy.png"/>
          <p:cNvPicPr>
            <a:picLocks noChangeAspect="1"/>
          </p:cNvPicPr>
          <p:nvPr/>
        </p:nvPicPr>
        <p:blipFill>
          <a:blip r:embed="rId3" cstate="print"/>
          <a:stretch>
            <a:fillRect/>
          </a:stretch>
        </p:blipFill>
        <p:spPr>
          <a:xfrm>
            <a:off x="8605913" y="4211273"/>
            <a:ext cx="3233536" cy="2185332"/>
          </a:xfrm>
          <a:prstGeom prst="rect">
            <a:avLst/>
          </a:prstGeom>
        </p:spPr>
      </p:pic>
    </p:spTree>
    <p:extLst>
      <p:ext uri="{BB962C8B-B14F-4D97-AF65-F5344CB8AC3E}">
        <p14:creationId xmlns:p14="http://schemas.microsoft.com/office/powerpoint/2010/main" val="308828777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38000"/>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7F6EEF-1CCA-CEB9-D6F2-C2F3F18FE538}"/>
              </a:ext>
            </a:extLst>
          </p:cNvPr>
          <p:cNvSpPr>
            <a:spLocks noGrp="1"/>
          </p:cNvSpPr>
          <p:nvPr>
            <p:ph type="title"/>
          </p:nvPr>
        </p:nvSpPr>
        <p:spPr>
          <a:xfrm>
            <a:off x="1784413" y="624110"/>
            <a:ext cx="9720200" cy="1280890"/>
          </a:xfrm>
        </p:spPr>
        <p:txBody>
          <a:bodyPr>
            <a:normAutofit fontScale="90000"/>
          </a:bodyPr>
          <a:lstStyle/>
          <a:p>
            <a:r>
              <a:rPr lang="en-US" b="1" u="sng" dirty="0">
                <a:solidFill>
                  <a:schemeClr val="tx1"/>
                </a:solidFill>
                <a:effectLst>
                  <a:outerShdw blurRad="38100" dist="38100" dir="2700000" algn="tl">
                    <a:srgbClr val="000000">
                      <a:alpha val="43137"/>
                    </a:srgbClr>
                  </a:outerShdw>
                </a:effectLst>
              </a:rPr>
              <a:t>Incentive measures offered at the state level for existing businessmen and new investors</a:t>
            </a:r>
            <a:br>
              <a:rPr lang="en-US" b="1" u="sng" dirty="0">
                <a:solidFill>
                  <a:schemeClr val="tx1"/>
                </a:solidFill>
                <a:effectLst>
                  <a:outerShdw blurRad="38100" dist="38100" dir="2700000" algn="tl">
                    <a:srgbClr val="000000">
                      <a:alpha val="43137"/>
                    </a:srgbClr>
                  </a:outerShdw>
                </a:effectLst>
              </a:rPr>
            </a:br>
            <a:endParaRPr lang="en-GB" dirty="0"/>
          </a:p>
        </p:txBody>
      </p:sp>
      <p:sp>
        <p:nvSpPr>
          <p:cNvPr id="4" name="Content Placeholder 2">
            <a:extLst>
              <a:ext uri="{FF2B5EF4-FFF2-40B4-BE49-F238E27FC236}">
                <a16:creationId xmlns:a16="http://schemas.microsoft.com/office/drawing/2014/main" id="{A6E78FBC-6564-CBBE-D6D9-FE71AB420D55}"/>
              </a:ext>
            </a:extLst>
          </p:cNvPr>
          <p:cNvSpPr>
            <a:spLocks noGrp="1"/>
          </p:cNvSpPr>
          <p:nvPr>
            <p:ph idx="1"/>
          </p:nvPr>
        </p:nvSpPr>
        <p:spPr>
          <a:xfrm>
            <a:off x="603682" y="2133599"/>
            <a:ext cx="10900931" cy="3814439"/>
          </a:xfrm>
          <a:noFill/>
          <a:ln>
            <a:noFill/>
          </a:ln>
        </p:spPr>
        <p:txBody>
          <a:bodyPr anchor="ctr">
            <a:noAutofit/>
          </a:bodyPr>
          <a:lstStyle/>
          <a:p>
            <a:pPr>
              <a:buNone/>
            </a:pPr>
            <a:r>
              <a:rPr lang="en-US" sz="1600" dirty="0"/>
              <a:t> </a:t>
            </a:r>
          </a:p>
          <a:p>
            <a:pPr>
              <a:buNone/>
            </a:pPr>
            <a:endParaRPr lang="en-US" b="1" dirty="0">
              <a:solidFill>
                <a:srgbClr val="FF0000"/>
              </a:solidFill>
              <a:effectLst>
                <a:outerShdw blurRad="38100" dist="38100" dir="2700000" algn="tl">
                  <a:srgbClr val="000000">
                    <a:alpha val="43137"/>
                  </a:srgbClr>
                </a:outerShdw>
              </a:effectLst>
            </a:endParaRPr>
          </a:p>
          <a:p>
            <a:pPr>
              <a:buNone/>
            </a:pPr>
            <a:r>
              <a:rPr lang="en-US" b="1" dirty="0">
                <a:solidFill>
                  <a:srgbClr val="FF0000"/>
                </a:solidFill>
                <a:effectLst>
                  <a:outerShdw blurRad="38100" dist="38100" dir="2700000" algn="tl">
                    <a:srgbClr val="000000">
                      <a:alpha val="43137"/>
                    </a:srgbClr>
                  </a:outerShdw>
                </a:effectLst>
              </a:rPr>
              <a:t>Links to the pages of state authorities</a:t>
            </a:r>
          </a:p>
          <a:p>
            <a:pPr fontAlgn="base">
              <a:buNone/>
            </a:pPr>
            <a:endParaRPr lang="en-US" b="1" dirty="0">
              <a:solidFill>
                <a:srgbClr val="FF0000"/>
              </a:solidFill>
              <a:effectLst>
                <a:outerShdw blurRad="38100" dist="38100" dir="2700000" algn="tl">
                  <a:srgbClr val="000000">
                    <a:alpha val="43137"/>
                  </a:srgbClr>
                </a:outerShdw>
              </a:effectLst>
            </a:endParaRPr>
          </a:p>
          <a:p>
            <a:pPr fontAlgn="base">
              <a:buNone/>
            </a:pPr>
            <a:r>
              <a:rPr lang="en-US" sz="1600" b="1" dirty="0">
                <a:solidFill>
                  <a:schemeClr val="tx1"/>
                </a:solidFill>
                <a:effectLst>
                  <a:outerShdw blurRad="38100" dist="38100" dir="2700000" algn="tl">
                    <a:srgbClr val="000000">
                      <a:alpha val="43137"/>
                    </a:srgbClr>
                  </a:outerShdw>
                </a:effectLst>
              </a:rPr>
              <a:t>REGULATION ON ENCOURAGEMENT OF DIRECT INVESTMENTS</a:t>
            </a:r>
            <a:r>
              <a:rPr lang="en-US" sz="1600" b="1" dirty="0">
                <a:solidFill>
                  <a:srgbClr val="FF0000"/>
                </a:solidFill>
                <a:effectLst>
                  <a:outerShdw blurRad="38100" dist="38100" dir="2700000" algn="tl">
                    <a:srgbClr val="000000">
                      <a:alpha val="43137"/>
                    </a:srgbClr>
                  </a:outerShdw>
                </a:effectLst>
              </a:rPr>
              <a:t> </a:t>
            </a:r>
          </a:p>
          <a:p>
            <a:pPr fontAlgn="base">
              <a:buNone/>
            </a:pPr>
            <a:r>
              <a:rPr lang="en-US" sz="1600" b="1" dirty="0">
                <a:solidFill>
                  <a:srgbClr val="FF0000"/>
                </a:solidFill>
                <a:effectLst>
                  <a:outerShdw blurRad="38100" dist="38100" dir="2700000" algn="tl">
                    <a:srgbClr val="000000">
                      <a:alpha val="43137"/>
                    </a:srgbClr>
                  </a:outerShdw>
                </a:effectLst>
                <a:hlinkClick r:id="rId3"/>
              </a:rPr>
              <a:t>https://wapi.gov.me/download-preview/bd315acb-5beb-4f8b-88c7-c523be37e309?version=1.0</a:t>
            </a:r>
            <a:endParaRPr lang="en-US" sz="1600" b="1" dirty="0">
              <a:solidFill>
                <a:srgbClr val="FF0000"/>
              </a:solidFill>
              <a:effectLst>
                <a:outerShdw blurRad="38100" dist="38100" dir="2700000" algn="tl">
                  <a:srgbClr val="000000">
                    <a:alpha val="43137"/>
                  </a:srgbClr>
                </a:outerShdw>
              </a:effectLst>
            </a:endParaRPr>
          </a:p>
          <a:p>
            <a:pPr>
              <a:buNone/>
            </a:pPr>
            <a:r>
              <a:rPr lang="en-US" sz="1600" b="1" dirty="0">
                <a:solidFill>
                  <a:schemeClr val="tx1"/>
                </a:solidFill>
                <a:effectLst>
                  <a:outerShdw blurRad="38100" dist="38100" dir="2700000" algn="tl">
                    <a:srgbClr val="000000">
                      <a:alpha val="43137"/>
                    </a:srgbClr>
                  </a:outerShdw>
                </a:effectLst>
              </a:rPr>
              <a:t>LAW ON FREE ZONES </a:t>
            </a:r>
          </a:p>
          <a:p>
            <a:pPr>
              <a:buNone/>
            </a:pPr>
            <a:r>
              <a:rPr lang="en-US" sz="1600" b="1" dirty="0">
                <a:solidFill>
                  <a:schemeClr val="tx1"/>
                </a:solidFill>
                <a:effectLst>
                  <a:outerShdw blurRad="38100" dist="38100" dir="2700000" algn="tl">
                    <a:srgbClr val="000000">
                      <a:alpha val="43137"/>
                    </a:srgbClr>
                  </a:outerShdw>
                </a:effectLst>
                <a:hlinkClick r:id="rId4"/>
              </a:rPr>
              <a:t>https://wapi.gov.me/download-preview/54835738-6cc8-4795-9323-a02f0e0d6ee8?version=1.0</a:t>
            </a:r>
            <a:endParaRPr lang="en-US" sz="1600" b="1" dirty="0">
              <a:solidFill>
                <a:schemeClr val="tx1"/>
              </a:solidFill>
              <a:effectLst>
                <a:outerShdw blurRad="38100" dist="38100" dir="2700000" algn="tl">
                  <a:srgbClr val="000000">
                    <a:alpha val="43137"/>
                  </a:srgbClr>
                </a:outerShdw>
              </a:effectLst>
            </a:endParaRPr>
          </a:p>
          <a:p>
            <a:pPr>
              <a:buNone/>
            </a:pPr>
            <a:endParaRPr lang="en-US" sz="1600" b="1" dirty="0">
              <a:solidFill>
                <a:schemeClr val="tx1"/>
              </a:solidFill>
              <a:effectLst>
                <a:outerShdw blurRad="38100" dist="38100" dir="2700000" algn="tl">
                  <a:srgbClr val="000000">
                    <a:alpha val="43137"/>
                  </a:srgbClr>
                </a:outerShdw>
              </a:effectLst>
            </a:endParaRPr>
          </a:p>
          <a:p>
            <a:pPr fontAlgn="base">
              <a:buNone/>
            </a:pPr>
            <a:r>
              <a:rPr lang="en-US" sz="1600" b="1" dirty="0">
                <a:solidFill>
                  <a:schemeClr val="tx1"/>
                </a:solidFill>
                <a:effectLst>
                  <a:outerShdw blurRad="38100" dist="38100" dir="2700000" algn="tl">
                    <a:srgbClr val="000000">
                      <a:alpha val="43137"/>
                    </a:srgbClr>
                  </a:outerShdw>
                </a:effectLst>
              </a:rPr>
              <a:t>REGULATION ON SUBSIDIARIES FOR EMPLOYMENT OF CERTAIN CATEGORIES OF UNEMPLOYED PERSONS </a:t>
            </a:r>
          </a:p>
          <a:p>
            <a:pPr fontAlgn="base">
              <a:buNone/>
            </a:pPr>
            <a:r>
              <a:rPr lang="en-US" sz="1600" b="1" dirty="0">
                <a:solidFill>
                  <a:schemeClr val="tx1"/>
                </a:solidFill>
                <a:effectLst>
                  <a:outerShdw blurRad="38100" dist="38100" dir="2700000" algn="tl">
                    <a:srgbClr val="000000">
                      <a:alpha val="43137"/>
                    </a:srgbClr>
                  </a:outerShdw>
                </a:effectLst>
                <a:hlinkClick r:id="rId5"/>
              </a:rPr>
              <a:t>https://wapi.gov.me/download-preview/5cd96687-d93e-453e-ad92-7a1446803a24?version=1.0</a:t>
            </a:r>
            <a:endParaRPr lang="en-US" sz="1600" b="1" dirty="0">
              <a:solidFill>
                <a:schemeClr val="tx1"/>
              </a:solidFill>
              <a:effectLst>
                <a:outerShdw blurRad="38100" dist="38100" dir="2700000" algn="tl">
                  <a:srgbClr val="000000">
                    <a:alpha val="43137"/>
                  </a:srgbClr>
                </a:outerShdw>
              </a:effectLst>
            </a:endParaRPr>
          </a:p>
          <a:p>
            <a:pPr fontAlgn="base">
              <a:buNone/>
            </a:pPr>
            <a:endParaRPr lang="en-US" sz="1600" b="1" dirty="0">
              <a:solidFill>
                <a:schemeClr val="tx1"/>
              </a:solidFill>
              <a:effectLst>
                <a:outerShdw blurRad="38100" dist="38100" dir="2700000" algn="tl">
                  <a:srgbClr val="000000">
                    <a:alpha val="43137"/>
                  </a:srgbClr>
                </a:outerShdw>
              </a:effectLst>
            </a:endParaRPr>
          </a:p>
          <a:p>
            <a:pPr fontAlgn="base">
              <a:buNone/>
            </a:pPr>
            <a:r>
              <a:rPr lang="en-US" sz="1600" b="1" dirty="0">
                <a:solidFill>
                  <a:schemeClr val="tx1"/>
                </a:solidFill>
                <a:effectLst>
                  <a:outerShdw blurRad="38100" dist="38100" dir="2700000" algn="tl">
                    <a:srgbClr val="000000">
                      <a:alpha val="43137"/>
                    </a:srgbClr>
                  </a:outerShdw>
                </a:effectLst>
              </a:rPr>
              <a:t>SUPPORT PROGRAM FOR THE MODERNIZATION OF THE PROCESSING INDUSTRY</a:t>
            </a:r>
          </a:p>
          <a:p>
            <a:pPr fontAlgn="base">
              <a:buNone/>
            </a:pPr>
            <a:r>
              <a:rPr lang="en-US" sz="1600" b="1" dirty="0">
                <a:solidFill>
                  <a:schemeClr val="tx1"/>
                </a:solidFill>
                <a:effectLst>
                  <a:outerShdw blurRad="38100" dist="38100" dir="2700000" algn="tl">
                    <a:srgbClr val="000000">
                      <a:alpha val="43137"/>
                    </a:srgbClr>
                  </a:outerShdw>
                </a:effectLst>
                <a:hlinkClick r:id="rId6"/>
              </a:rPr>
              <a:t>https://wapi.gov.me/download-preview/fc833140-940b-4f0f-a29d-c8930436c41d?version=1.0</a:t>
            </a:r>
            <a:endParaRPr lang="en-US" sz="1600" b="1" dirty="0">
              <a:solidFill>
                <a:schemeClr val="tx1"/>
              </a:solidFill>
              <a:effectLst>
                <a:outerShdw blurRad="38100" dist="38100" dir="2700000" algn="tl">
                  <a:srgbClr val="000000">
                    <a:alpha val="43137"/>
                  </a:srgbClr>
                </a:outerShdw>
              </a:effectLst>
            </a:endParaRPr>
          </a:p>
          <a:p>
            <a:endParaRPr lang="en-GB" sz="1400" dirty="0"/>
          </a:p>
        </p:txBody>
      </p:sp>
    </p:spTree>
    <p:extLst>
      <p:ext uri="{BB962C8B-B14F-4D97-AF65-F5344CB8AC3E}">
        <p14:creationId xmlns:p14="http://schemas.microsoft.com/office/powerpoint/2010/main" val="292852030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38000"/>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F89F90-DA30-CDC9-D2EA-D8A61519CBBC}"/>
              </a:ext>
            </a:extLst>
          </p:cNvPr>
          <p:cNvSpPr>
            <a:spLocks noGrp="1"/>
          </p:cNvSpPr>
          <p:nvPr>
            <p:ph type="title"/>
          </p:nvPr>
        </p:nvSpPr>
        <p:spPr>
          <a:xfrm>
            <a:off x="1580225" y="624110"/>
            <a:ext cx="9924387" cy="743051"/>
          </a:xfrm>
        </p:spPr>
        <p:txBody>
          <a:bodyPr>
            <a:normAutofit fontScale="90000"/>
          </a:bodyPr>
          <a:lstStyle/>
          <a:p>
            <a:pPr>
              <a:lnSpc>
                <a:spcPct val="120000"/>
              </a:lnSpc>
              <a:spcBef>
                <a:spcPts val="2400"/>
              </a:spcBef>
              <a:spcAft>
                <a:spcPts val="1200"/>
              </a:spcAft>
            </a:pPr>
            <a:r>
              <a:rPr lang="en-US" sz="3600" b="1" dirty="0">
                <a:solidFill>
                  <a:schemeClr val="tx1"/>
                </a:solidFill>
                <a:effectLst>
                  <a:outerShdw blurRad="38100" dist="38100" dir="2700000" algn="tl">
                    <a:srgbClr val="000000">
                      <a:alpha val="43137"/>
                    </a:srgbClr>
                  </a:outerShdw>
                </a:effectLst>
              </a:rPr>
              <a:t>Benefits that the Municipality of </a:t>
            </a:r>
            <a:r>
              <a:rPr lang="en-US" sz="3600" b="1" dirty="0" err="1">
                <a:solidFill>
                  <a:schemeClr val="tx1"/>
                </a:solidFill>
                <a:effectLst>
                  <a:outerShdw blurRad="38100" dist="38100" dir="2700000" algn="tl">
                    <a:srgbClr val="000000">
                      <a:alpha val="43137"/>
                    </a:srgbClr>
                  </a:outerShdw>
                </a:effectLst>
              </a:rPr>
              <a:t>Žabljak</a:t>
            </a:r>
            <a:r>
              <a:rPr lang="en-US" sz="3600" b="1" dirty="0">
                <a:solidFill>
                  <a:schemeClr val="tx1"/>
                </a:solidFill>
                <a:effectLst>
                  <a:outerShdw blurRad="38100" dist="38100" dir="2700000" algn="tl">
                    <a:srgbClr val="000000">
                      <a:alpha val="43137"/>
                    </a:srgbClr>
                  </a:outerShdw>
                </a:effectLst>
              </a:rPr>
              <a:t> offers</a:t>
            </a:r>
            <a:br>
              <a:rPr lang="en-US" sz="3600" b="1" dirty="0">
                <a:solidFill>
                  <a:schemeClr val="tx1"/>
                </a:solidFill>
                <a:effectLst>
                  <a:outerShdw blurRad="38100" dist="38100" dir="2700000" algn="tl">
                    <a:srgbClr val="000000">
                      <a:alpha val="43137"/>
                    </a:srgbClr>
                  </a:outerShdw>
                </a:effectLst>
              </a:rPr>
            </a:br>
            <a:r>
              <a:rPr lang="en-GB" sz="4400" b="1"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a:r>
            <a:br>
              <a:rPr lang="en-GB" sz="4400" b="1"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br>
            <a:endParaRPr lang="en-GB" dirty="0"/>
          </a:p>
        </p:txBody>
      </p:sp>
      <p:sp>
        <p:nvSpPr>
          <p:cNvPr id="3" name="Content Placeholder 2">
            <a:extLst>
              <a:ext uri="{FF2B5EF4-FFF2-40B4-BE49-F238E27FC236}">
                <a16:creationId xmlns:a16="http://schemas.microsoft.com/office/drawing/2014/main" id="{83D7354B-A7DE-DA1B-F1A1-E2B29539F8C2}"/>
              </a:ext>
            </a:extLst>
          </p:cNvPr>
          <p:cNvSpPr>
            <a:spLocks noGrp="1"/>
          </p:cNvSpPr>
          <p:nvPr>
            <p:ph idx="1"/>
          </p:nvPr>
        </p:nvSpPr>
        <p:spPr>
          <a:xfrm>
            <a:off x="763480" y="1367161"/>
            <a:ext cx="10741132" cy="5388746"/>
          </a:xfrm>
        </p:spPr>
        <p:txBody>
          <a:bodyPr>
            <a:normAutofit fontScale="47500" lnSpcReduction="20000"/>
          </a:bodyPr>
          <a:lstStyle/>
          <a:p>
            <a:r>
              <a:rPr lang="en-GB" sz="2100" b="1" dirty="0">
                <a:solidFill>
                  <a:schemeClr val="tx1"/>
                </a:solidFill>
              </a:rPr>
              <a:t>Possibility to pay the agreed fee for communal equipment of construction land in </a:t>
            </a:r>
            <a:r>
              <a:rPr lang="en-GB" sz="2100" b="1" dirty="0" err="1">
                <a:solidFill>
                  <a:schemeClr val="tx1"/>
                </a:solidFill>
              </a:rPr>
              <a:t>installments</a:t>
            </a:r>
            <a:r>
              <a:rPr lang="en-GB" sz="2100" b="1" dirty="0">
                <a:solidFill>
                  <a:schemeClr val="tx1"/>
                </a:solidFill>
              </a:rPr>
              <a:t> (25% of the agreed amount is paid on the day of signing the contract on communal equipment of land, and the rest in the next 3 years);</a:t>
            </a:r>
          </a:p>
          <a:p>
            <a:r>
              <a:rPr lang="en-GB" sz="2100" b="1" dirty="0">
                <a:solidFill>
                  <a:schemeClr val="tx1"/>
                </a:solidFill>
              </a:rPr>
              <a:t>If the fee is paid at once, it is reduced by 15%;</a:t>
            </a:r>
          </a:p>
          <a:p>
            <a:r>
              <a:rPr lang="en-GB" sz="2100" b="1" dirty="0">
                <a:solidFill>
                  <a:schemeClr val="tx1"/>
                </a:solidFill>
              </a:rPr>
              <a:t>There is also a possibility for the investor to independently perform communal land equipping</a:t>
            </a:r>
            <a:r>
              <a:rPr lang="en-GB" sz="2100" b="1" dirty="0" smtClean="0">
                <a:solidFill>
                  <a:schemeClr val="tx1"/>
                </a:solidFill>
              </a:rPr>
              <a:t>;</a:t>
            </a:r>
            <a:endParaRPr lang="sr-Latn-ME" sz="2100" b="1" dirty="0" smtClean="0">
              <a:solidFill>
                <a:schemeClr val="tx1"/>
              </a:solidFill>
            </a:endParaRPr>
          </a:p>
          <a:p>
            <a:r>
              <a:rPr lang="en-US" sz="2100" b="1" dirty="0">
                <a:solidFill>
                  <a:schemeClr val="tx1"/>
                </a:solidFill>
                <a:effectLst>
                  <a:outerShdw blurRad="38100" dist="38100" dir="2700000" algn="tl">
                    <a:srgbClr val="000000">
                      <a:alpha val="43137"/>
                    </a:srgbClr>
                  </a:outerShdw>
                </a:effectLst>
              </a:rPr>
              <a:t>The real estate tax rate according to the Real Estate Tax Act is proportional and amounts from 0.25% to 1.00% of the market value of the real estate. According to the valid Decision on real estate tax of the Municipality of </a:t>
            </a:r>
            <a:r>
              <a:rPr lang="en-US" sz="2100" b="1" dirty="0" err="1" smtClean="0">
                <a:solidFill>
                  <a:schemeClr val="tx1"/>
                </a:solidFill>
                <a:effectLst>
                  <a:outerShdw blurRad="38100" dist="38100" dir="2700000" algn="tl">
                    <a:srgbClr val="000000">
                      <a:alpha val="43137"/>
                    </a:srgbClr>
                  </a:outerShdw>
                </a:effectLst>
              </a:rPr>
              <a:t>Žabljak</a:t>
            </a:r>
            <a:r>
              <a:rPr lang="sr-Latn-ME" sz="2100" b="1" dirty="0" smtClean="0">
                <a:solidFill>
                  <a:schemeClr val="tx1"/>
                </a:solidFill>
                <a:effectLst>
                  <a:outerShdw blurRad="38100" dist="38100" dir="2700000" algn="tl">
                    <a:srgbClr val="000000">
                      <a:alpha val="43137"/>
                    </a:srgbClr>
                  </a:outerShdw>
                </a:effectLst>
              </a:rPr>
              <a:t> </a:t>
            </a:r>
            <a:r>
              <a:rPr lang="en-US" sz="2100" b="1" dirty="0" smtClean="0">
                <a:solidFill>
                  <a:schemeClr val="tx1"/>
                </a:solidFill>
                <a:effectLst>
                  <a:outerShdw blurRad="38100" dist="38100" dir="2700000" algn="tl">
                    <a:srgbClr val="000000">
                      <a:alpha val="43137"/>
                    </a:srgbClr>
                  </a:outerShdw>
                </a:effectLst>
              </a:rPr>
              <a:t>tax </a:t>
            </a:r>
            <a:r>
              <a:rPr lang="en-US" sz="2100" b="1" dirty="0">
                <a:solidFill>
                  <a:schemeClr val="tx1"/>
                </a:solidFill>
                <a:effectLst>
                  <a:outerShdw blurRad="38100" dist="38100" dir="2700000" algn="tl">
                    <a:srgbClr val="000000">
                      <a:alpha val="43137"/>
                    </a:srgbClr>
                  </a:outerShdw>
                </a:effectLst>
              </a:rPr>
              <a:t>rates are minimal</a:t>
            </a:r>
            <a:r>
              <a:rPr lang="sr-Latn-ME" sz="2100" b="1" dirty="0" smtClean="0">
                <a:solidFill>
                  <a:schemeClr val="tx1"/>
                </a:solidFill>
              </a:rPr>
              <a:t>:</a:t>
            </a:r>
            <a:endParaRPr lang="en-GB" sz="2100" b="1" dirty="0">
              <a:solidFill>
                <a:schemeClr val="tx1"/>
              </a:solidFill>
            </a:endParaRPr>
          </a:p>
          <a:p>
            <a:r>
              <a:rPr lang="en-GB" sz="2100" b="1" dirty="0">
                <a:solidFill>
                  <a:schemeClr val="tx1"/>
                </a:solidFill>
              </a:rPr>
              <a:t>Tax rates range from 0.27% for residential buildings under construction, to a rate of 0.54% for secondary housing;</a:t>
            </a:r>
          </a:p>
          <a:p>
            <a:r>
              <a:rPr lang="en-GB" sz="2100" b="1" dirty="0" smtClean="0">
                <a:solidFill>
                  <a:schemeClr val="tx1"/>
                </a:solidFill>
              </a:rPr>
              <a:t>Regarding facilities important for investment and business development,</a:t>
            </a:r>
            <a:r>
              <a:rPr lang="sr-Latn-ME" sz="2100" b="1" dirty="0" smtClean="0">
                <a:solidFill>
                  <a:schemeClr val="tx1"/>
                </a:solidFill>
              </a:rPr>
              <a:t> rates are very low</a:t>
            </a:r>
            <a:r>
              <a:rPr lang="en-GB" sz="2100" b="1" dirty="0" smtClean="0">
                <a:solidFill>
                  <a:schemeClr val="tx1"/>
                </a:solidFill>
              </a:rPr>
              <a:t>, bearing in mind that they can be defined by law up to 1%:</a:t>
            </a:r>
          </a:p>
          <a:p>
            <a:r>
              <a:rPr lang="en-GB" sz="2100" b="1" dirty="0" smtClean="0">
                <a:solidFill>
                  <a:schemeClr val="tx1"/>
                </a:solidFill>
              </a:rPr>
              <a:t>For </a:t>
            </a:r>
            <a:r>
              <a:rPr lang="en-GB" sz="2100" b="1" dirty="0">
                <a:solidFill>
                  <a:schemeClr val="tx1"/>
                </a:solidFill>
              </a:rPr>
              <a:t>business facilities and business premises (business buildings, business premises and apartments converted into business premises) - 0.41%</a:t>
            </a:r>
          </a:p>
          <a:p>
            <a:r>
              <a:rPr lang="en-GB" sz="2100" b="1" dirty="0">
                <a:solidFill>
                  <a:schemeClr val="tx1"/>
                </a:solidFill>
              </a:rPr>
              <a:t>For production facilities (halls and other premises for performing production activities) - </a:t>
            </a:r>
            <a:r>
              <a:rPr lang="en-GB" sz="2100" b="1" dirty="0" smtClean="0">
                <a:solidFill>
                  <a:schemeClr val="tx1"/>
                </a:solidFill>
              </a:rPr>
              <a:t>0.</a:t>
            </a:r>
            <a:r>
              <a:rPr lang="sr-Latn-ME" sz="2100" b="1" dirty="0" smtClean="0">
                <a:solidFill>
                  <a:schemeClr val="tx1"/>
                </a:solidFill>
              </a:rPr>
              <a:t>31</a:t>
            </a:r>
            <a:r>
              <a:rPr lang="en-GB" sz="2100" b="1" dirty="0" smtClean="0">
                <a:solidFill>
                  <a:schemeClr val="tx1"/>
                </a:solidFill>
              </a:rPr>
              <a:t>%</a:t>
            </a:r>
            <a:endParaRPr lang="en-GB" sz="2100" b="1" dirty="0">
              <a:solidFill>
                <a:schemeClr val="tx1"/>
              </a:solidFill>
            </a:endParaRPr>
          </a:p>
          <a:p>
            <a:r>
              <a:rPr lang="en-GB" sz="2100" b="1" dirty="0">
                <a:solidFill>
                  <a:schemeClr val="tx1"/>
                </a:solidFill>
              </a:rPr>
              <a:t>For warehouses -</a:t>
            </a:r>
            <a:r>
              <a:rPr lang="en-GB" sz="2100" b="1" dirty="0" smtClean="0">
                <a:solidFill>
                  <a:schemeClr val="tx1"/>
                </a:solidFill>
              </a:rPr>
              <a:t>0.2</a:t>
            </a:r>
            <a:r>
              <a:rPr lang="sr-Latn-ME" sz="2100" b="1" dirty="0" smtClean="0">
                <a:solidFill>
                  <a:schemeClr val="tx1"/>
                </a:solidFill>
              </a:rPr>
              <a:t>6</a:t>
            </a:r>
            <a:r>
              <a:rPr lang="en-GB" sz="2100" b="1" dirty="0" smtClean="0">
                <a:solidFill>
                  <a:schemeClr val="tx1"/>
                </a:solidFill>
              </a:rPr>
              <a:t>%</a:t>
            </a:r>
            <a:endParaRPr lang="en-GB" sz="2100" b="1" dirty="0">
              <a:solidFill>
                <a:schemeClr val="tx1"/>
              </a:solidFill>
            </a:endParaRPr>
          </a:p>
          <a:p>
            <a:r>
              <a:rPr lang="en-GB" sz="2100" b="1" dirty="0">
                <a:solidFill>
                  <a:schemeClr val="tx1"/>
                </a:solidFill>
              </a:rPr>
              <a:t>For a hospitality facility located in the zone of a priority tourist locality that is in operation 12 months a year, the tax rate may be reduced: for a category of 4 **** - 20%; and categories over 4 **** - 50</a:t>
            </a:r>
            <a:r>
              <a:rPr lang="en-GB" sz="2100" b="1" dirty="0" smtClean="0">
                <a:solidFill>
                  <a:schemeClr val="tx1"/>
                </a:solidFill>
              </a:rPr>
              <a:t>%</a:t>
            </a:r>
            <a:endParaRPr lang="sr-Latn-ME" sz="2100" b="1" dirty="0" smtClean="0">
              <a:solidFill>
                <a:schemeClr val="tx1"/>
              </a:solidFill>
            </a:endParaRPr>
          </a:p>
          <a:p>
            <a:r>
              <a:rPr lang="en-US" sz="2100" b="1" dirty="0">
                <a:solidFill>
                  <a:schemeClr val="tx1"/>
                </a:solidFill>
              </a:rPr>
              <a:t>Regarding to the Law on Spatial Planning and Building Construction ("Official Gazette of Montenegro", no. 64/17, 44/18, 63/18, 11/19, 82/20, 86/22 and 4/23), condo hotels are exempt payment of fees for utility equipment. When the request for calculation is submitted, a decision is made on temporary exemption, and when the condo hotel receives a decision on co-categorization - a decision is made on exemption from the fee for utilities in general.</a:t>
            </a:r>
            <a:endParaRPr lang="en-GB" sz="2100" b="1" dirty="0">
              <a:solidFill>
                <a:schemeClr val="tx1"/>
              </a:solidFill>
            </a:endParaRPr>
          </a:p>
          <a:p>
            <a:r>
              <a:rPr lang="en-GB" sz="2100" b="1" dirty="0">
                <a:solidFill>
                  <a:schemeClr val="tx1"/>
                </a:solidFill>
              </a:rPr>
              <a:t>Land used for agricultural purposes is exempt from tax;</a:t>
            </a:r>
          </a:p>
          <a:p>
            <a:r>
              <a:rPr lang="en-GB" sz="2100" b="1" dirty="0">
                <a:solidFill>
                  <a:schemeClr val="tx1"/>
                </a:solidFill>
              </a:rPr>
              <a:t>Support to micro, small and medium enterprises through the work of Business info </a:t>
            </a:r>
            <a:r>
              <a:rPr lang="en-GB" sz="2100" b="1" dirty="0" err="1">
                <a:solidFill>
                  <a:schemeClr val="tx1"/>
                </a:solidFill>
              </a:rPr>
              <a:t>center</a:t>
            </a:r>
            <a:r>
              <a:rPr lang="en-GB" sz="2100" b="1" dirty="0">
                <a:solidFill>
                  <a:schemeClr val="tx1"/>
                </a:solidFill>
              </a:rPr>
              <a:t>; </a:t>
            </a:r>
          </a:p>
          <a:p>
            <a:r>
              <a:rPr lang="en-GB" sz="2100" b="1" dirty="0">
                <a:solidFill>
                  <a:schemeClr val="tx1"/>
                </a:solidFill>
              </a:rPr>
              <a:t>Support to agricultural producers through the work of the Agrobusiness Info </a:t>
            </a:r>
            <a:r>
              <a:rPr lang="en-GB" sz="2100" b="1" dirty="0" err="1">
                <a:solidFill>
                  <a:schemeClr val="tx1"/>
                </a:solidFill>
              </a:rPr>
              <a:t>Center</a:t>
            </a:r>
            <a:r>
              <a:rPr lang="en-GB" sz="2100" b="1" dirty="0">
                <a:solidFill>
                  <a:schemeClr val="tx1"/>
                </a:solidFill>
              </a:rPr>
              <a:t>;</a:t>
            </a:r>
          </a:p>
          <a:p>
            <a:r>
              <a:rPr lang="en-GB" sz="2100" b="1" dirty="0">
                <a:solidFill>
                  <a:schemeClr val="tx1"/>
                </a:solidFill>
              </a:rPr>
              <a:t>Participation of local government in agricultural insurance, in milk purchase, in meat production and plant production</a:t>
            </a:r>
          </a:p>
          <a:p>
            <a:r>
              <a:rPr lang="en-GB" sz="2100" b="1" dirty="0">
                <a:solidFill>
                  <a:schemeClr val="tx1"/>
                </a:solidFill>
              </a:rPr>
              <a:t>Support for the establishment of associations and clusters;</a:t>
            </a:r>
          </a:p>
          <a:p>
            <a:r>
              <a:rPr lang="en-GB" sz="2100" b="1" dirty="0">
                <a:solidFill>
                  <a:schemeClr val="tx1"/>
                </a:solidFill>
              </a:rPr>
              <a:t>Support to employment through cooperation with the Employment Service on numerous projects and organization of trainings for acquiring new knowledge and skills of unemployed persons.</a:t>
            </a:r>
          </a:p>
          <a:p>
            <a:endParaRPr lang="en-GB" dirty="0"/>
          </a:p>
        </p:txBody>
      </p:sp>
    </p:spTree>
    <p:extLst>
      <p:ext uri="{BB962C8B-B14F-4D97-AF65-F5344CB8AC3E}">
        <p14:creationId xmlns:p14="http://schemas.microsoft.com/office/powerpoint/2010/main" val="392703634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2" cstate="print">
            <a:alphaModFix amt="38000"/>
            <a:lum/>
          </a:blip>
          <a:srcRect/>
          <a:stretch>
            <a:fillRect t="-15000" b="-15000"/>
          </a:stretch>
        </a:blip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1221307" y="2032931"/>
            <a:ext cx="9788354" cy="2610971"/>
          </a:xfrm>
        </p:spPr>
        <p:txBody>
          <a:bodyPr>
            <a:spAutoFit/>
          </a:bodyPr>
          <a:lstStyle/>
          <a:p>
            <a:r>
              <a:rPr lang="en-US" sz="2000" b="1" dirty="0">
                <a:solidFill>
                  <a:schemeClr val="tx1"/>
                </a:solidFill>
                <a:effectLst>
                  <a:outerShdw blurRad="38100" dist="38100" dir="2700000" algn="tl">
                    <a:srgbClr val="000000">
                      <a:alpha val="43137"/>
                    </a:srgbClr>
                  </a:outerShdw>
                </a:effectLst>
              </a:rPr>
              <a:t>The spatial urban plan of the Municipality of </a:t>
            </a:r>
            <a:r>
              <a:rPr lang="en-US" sz="2000" b="1" dirty="0" err="1">
                <a:solidFill>
                  <a:schemeClr val="tx1"/>
                </a:solidFill>
                <a:effectLst>
                  <a:outerShdw blurRad="38100" dist="38100" dir="2700000" algn="tl">
                    <a:srgbClr val="000000">
                      <a:alpha val="43137"/>
                    </a:srgbClr>
                  </a:outerShdw>
                </a:effectLst>
              </a:rPr>
              <a:t>Žabljak</a:t>
            </a:r>
            <a:r>
              <a:rPr lang="en-US" sz="2000" b="1" dirty="0">
                <a:solidFill>
                  <a:schemeClr val="tx1"/>
                </a:solidFill>
                <a:effectLst>
                  <a:outerShdw blurRad="38100" dist="38100" dir="2700000" algn="tl">
                    <a:srgbClr val="000000">
                      <a:alpha val="43137"/>
                    </a:srgbClr>
                  </a:outerShdw>
                </a:effectLst>
              </a:rPr>
              <a:t> defines zones for business development, namely: </a:t>
            </a:r>
          </a:p>
          <a:p>
            <a:pPr>
              <a:buNone/>
            </a:pPr>
            <a:r>
              <a:rPr lang="en-US" sz="1600" b="1" u="sng" dirty="0">
                <a:solidFill>
                  <a:schemeClr val="tx1"/>
                </a:solidFill>
                <a:effectLst>
                  <a:outerShdw blurRad="38100" dist="38100" dir="2700000" algn="tl">
                    <a:srgbClr val="000000">
                      <a:alpha val="43137"/>
                    </a:srgbClr>
                  </a:outerShdw>
                </a:effectLst>
              </a:rPr>
              <a:t>1. Business zone </a:t>
            </a:r>
            <a:r>
              <a:rPr lang="en-US" sz="1600" b="1" u="sng" dirty="0" err="1">
                <a:solidFill>
                  <a:schemeClr val="tx1"/>
                </a:solidFill>
                <a:effectLst>
                  <a:outerShdw blurRad="38100" dist="38100" dir="2700000" algn="tl">
                    <a:srgbClr val="000000">
                      <a:alpha val="43137"/>
                    </a:srgbClr>
                  </a:outerShdw>
                </a:effectLst>
              </a:rPr>
              <a:t>Njegovuđa</a:t>
            </a:r>
            <a:r>
              <a:rPr lang="en-US" sz="1600" b="1" u="sng" dirty="0">
                <a:solidFill>
                  <a:schemeClr val="tx1"/>
                </a:solidFill>
                <a:effectLst>
                  <a:outerShdw blurRad="38100" dist="38100" dir="2700000" algn="tl">
                    <a:srgbClr val="000000">
                      <a:alpha val="43137"/>
                    </a:srgbClr>
                  </a:outerShdw>
                </a:effectLst>
              </a:rPr>
              <a:t>: </a:t>
            </a:r>
            <a:r>
              <a:rPr lang="en-US" sz="1600" b="1" u="sng" dirty="0" err="1">
                <a:solidFill>
                  <a:schemeClr val="tx1"/>
                </a:solidFill>
                <a:effectLst>
                  <a:outerShdw blurRad="38100" dist="38100" dir="2700000" algn="tl">
                    <a:srgbClr val="000000">
                      <a:alpha val="43137"/>
                    </a:srgbClr>
                  </a:outerShdw>
                </a:effectLst>
              </a:rPr>
              <a:t>Njegovuđa</a:t>
            </a:r>
            <a:r>
              <a:rPr lang="en-US" sz="1600" b="1" u="sng" dirty="0">
                <a:solidFill>
                  <a:schemeClr val="tx1"/>
                </a:solidFill>
                <a:effectLst>
                  <a:outerShdw blurRad="38100" dist="38100" dir="2700000" algn="tl">
                    <a:srgbClr val="000000">
                      <a:alpha val="43137"/>
                    </a:srgbClr>
                  </a:outerShdw>
                </a:effectLst>
              </a:rPr>
              <a:t> and </a:t>
            </a:r>
            <a:r>
              <a:rPr lang="en-US" sz="1600" b="1" u="sng" dirty="0" err="1">
                <a:solidFill>
                  <a:schemeClr val="tx1"/>
                </a:solidFill>
                <a:effectLst>
                  <a:outerShdw blurRad="38100" dist="38100" dir="2700000" algn="tl">
                    <a:srgbClr val="000000">
                      <a:alpha val="43137"/>
                    </a:srgbClr>
                  </a:outerShdw>
                </a:effectLst>
              </a:rPr>
              <a:t>Pilana</a:t>
            </a:r>
            <a:r>
              <a:rPr lang="en-US" sz="1600" b="1" u="sng" dirty="0">
                <a:solidFill>
                  <a:schemeClr val="tx1"/>
                </a:solidFill>
                <a:effectLst>
                  <a:outerShdw blurRad="38100" dist="38100" dir="2700000" algn="tl">
                    <a:srgbClr val="000000">
                      <a:alpha val="43137"/>
                    </a:srgbClr>
                  </a:outerShdw>
                </a:effectLst>
              </a:rPr>
              <a:t>, </a:t>
            </a:r>
            <a:r>
              <a:rPr lang="en-US" sz="1600" b="1" u="sng" dirty="0" err="1">
                <a:solidFill>
                  <a:schemeClr val="tx1"/>
                </a:solidFill>
                <a:effectLst>
                  <a:outerShdw blurRad="38100" dist="38100" dir="2700000" algn="tl">
                    <a:srgbClr val="000000">
                      <a:alpha val="43137"/>
                    </a:srgbClr>
                  </a:outerShdw>
                </a:effectLst>
              </a:rPr>
              <a:t>Njegovuđa</a:t>
            </a:r>
            <a:r>
              <a:rPr lang="en-US" sz="1600" b="1" u="sng" dirty="0">
                <a:solidFill>
                  <a:schemeClr val="tx1"/>
                </a:solidFill>
                <a:effectLst>
                  <a:outerShdw blurRad="38100" dist="38100" dir="2700000" algn="tl">
                    <a:srgbClr val="000000">
                      <a:alpha val="43137"/>
                    </a:srgbClr>
                  </a:outerShdw>
                </a:effectLst>
              </a:rPr>
              <a:t> II</a:t>
            </a:r>
          </a:p>
          <a:p>
            <a:pPr>
              <a:buNone/>
            </a:pPr>
            <a:r>
              <a:rPr lang="en-US" sz="1600" b="1" u="sng" dirty="0">
                <a:solidFill>
                  <a:schemeClr val="tx1"/>
                </a:solidFill>
                <a:effectLst>
                  <a:outerShdw blurRad="38100" dist="38100" dir="2700000" algn="tl">
                    <a:srgbClr val="000000">
                      <a:alpha val="43137"/>
                    </a:srgbClr>
                  </a:outerShdw>
                </a:effectLst>
              </a:rPr>
              <a:t>2. Business zone </a:t>
            </a:r>
            <a:r>
              <a:rPr lang="en-US" sz="1600" b="1" u="sng" dirty="0" err="1">
                <a:solidFill>
                  <a:schemeClr val="tx1"/>
                </a:solidFill>
                <a:effectLst>
                  <a:outerShdw blurRad="38100" dist="38100" dir="2700000" algn="tl">
                    <a:srgbClr val="000000">
                      <a:alpha val="43137"/>
                    </a:srgbClr>
                  </a:outerShdw>
                </a:effectLst>
              </a:rPr>
              <a:t>Vruljci</a:t>
            </a:r>
            <a:r>
              <a:rPr lang="en-US" sz="1600" b="1" u="sng" dirty="0">
                <a:solidFill>
                  <a:schemeClr val="tx1"/>
                </a:solidFill>
                <a:effectLst>
                  <a:outerShdw blurRad="38100" dist="38100" dir="2700000" algn="tl">
                    <a:srgbClr val="000000">
                      <a:alpha val="43137"/>
                    </a:srgbClr>
                  </a:outerShdw>
                </a:effectLst>
              </a:rPr>
              <a:t>; </a:t>
            </a:r>
          </a:p>
          <a:p>
            <a:pPr>
              <a:buNone/>
            </a:pPr>
            <a:r>
              <a:rPr lang="en-US" sz="1600" b="1" u="sng" dirty="0">
                <a:solidFill>
                  <a:schemeClr val="tx1"/>
                </a:solidFill>
                <a:effectLst>
                  <a:outerShdw blurRad="38100" dist="38100" dir="2700000" algn="tl">
                    <a:srgbClr val="000000">
                      <a:alpha val="43137"/>
                    </a:srgbClr>
                  </a:outerShdw>
                </a:effectLst>
              </a:rPr>
              <a:t>3. </a:t>
            </a:r>
            <a:r>
              <a:rPr lang="en-US" sz="1600" b="1" u="sng" dirty="0" err="1">
                <a:solidFill>
                  <a:schemeClr val="tx1"/>
                </a:solidFill>
                <a:effectLst>
                  <a:outerShdw blurRad="38100" dist="38100" dir="2700000" algn="tl">
                    <a:srgbClr val="000000">
                      <a:alpha val="43137"/>
                    </a:srgbClr>
                  </a:outerShdw>
                </a:effectLst>
              </a:rPr>
              <a:t>Zabljak</a:t>
            </a:r>
            <a:r>
              <a:rPr lang="en-US" sz="1600" b="1" u="sng" dirty="0">
                <a:solidFill>
                  <a:schemeClr val="tx1"/>
                </a:solidFill>
                <a:effectLst>
                  <a:outerShdw blurRad="38100" dist="38100" dir="2700000" algn="tl">
                    <a:srgbClr val="000000">
                      <a:alpha val="43137"/>
                    </a:srgbClr>
                  </a:outerShdw>
                </a:effectLst>
              </a:rPr>
              <a:t> work zone; </a:t>
            </a:r>
          </a:p>
          <a:p>
            <a:pPr>
              <a:buNone/>
            </a:pPr>
            <a:r>
              <a:rPr lang="en-US" sz="1600" b="1" u="sng" dirty="0">
                <a:solidFill>
                  <a:schemeClr val="tx1"/>
                </a:solidFill>
                <a:effectLst>
                  <a:outerShdw blurRad="38100" dist="38100" dir="2700000" algn="tl">
                    <a:srgbClr val="000000">
                      <a:alpha val="43137"/>
                    </a:srgbClr>
                  </a:outerShdw>
                </a:effectLst>
              </a:rPr>
              <a:t>4. Service area</a:t>
            </a:r>
            <a:r>
              <a:rPr lang="en-GB" sz="1400" b="1" u="sng" dirty="0">
                <a:solidFill>
                  <a:schemeClr val="tx1"/>
                </a:solidFill>
                <a:effectLst>
                  <a:outerShdw blurRad="38100" dist="38100" dir="2700000" algn="tl">
                    <a:srgbClr val="000000">
                      <a:alpha val="43137"/>
                    </a:srgbClr>
                  </a:outerShdw>
                </a:effectLst>
              </a:rPr>
              <a:t>                  </a:t>
            </a:r>
          </a:p>
          <a:p>
            <a:pPr marL="0" indent="0">
              <a:buNone/>
            </a:pPr>
            <a:endParaRPr lang="en-GB" dirty="0"/>
          </a:p>
        </p:txBody>
      </p:sp>
      <p:sp>
        <p:nvSpPr>
          <p:cNvPr id="4" name="Content Placeholder 2"/>
          <p:cNvSpPr txBox="1">
            <a:spLocks/>
          </p:cNvSpPr>
          <p:nvPr/>
        </p:nvSpPr>
        <p:spPr>
          <a:xfrm>
            <a:off x="1201908" y="5029199"/>
            <a:ext cx="9788354" cy="830997"/>
          </a:xfrm>
          <a:prstGeom prst="rect">
            <a:avLst/>
          </a:prstGeom>
        </p:spPr>
        <p:txBody>
          <a:bodyPr vert="horz" lIns="91440" tIns="45720" rIns="91440" bIns="45720" rtlCol="0">
            <a:spAutoFit/>
          </a:bodyPr>
          <a:lstStyle>
            <a:lvl1pPr marL="342900" indent="-342900" algn="l" defTabSz="457200" rtl="0" eaLnBrk="1" latinLnBrk="0" hangingPunct="1">
              <a:spcBef>
                <a:spcPts val="1000"/>
              </a:spcBef>
              <a:spcAft>
                <a:spcPts val="0"/>
              </a:spcAft>
              <a:buClr>
                <a:schemeClr val="accent1"/>
              </a:buClr>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9pPr>
          </a:lstStyle>
          <a:p>
            <a:pPr marL="0" indent="0">
              <a:buNone/>
            </a:pPr>
            <a:r>
              <a:rPr lang="en-US" sz="2400" b="1" dirty="0">
                <a:solidFill>
                  <a:srgbClr val="FF0000"/>
                </a:solidFill>
                <a:effectLst>
                  <a:outerShdw blurRad="38100" dist="38100" dir="2700000" algn="tl">
                    <a:srgbClr val="000000">
                      <a:alpha val="43137"/>
                    </a:srgbClr>
                  </a:outerShdw>
                </a:effectLst>
              </a:rPr>
              <a:t>Within these 4 zones there are the following locations suitable for investment:</a:t>
            </a:r>
            <a:endParaRPr lang="en-GB" sz="2400" dirty="0">
              <a:solidFill>
                <a:srgbClr val="FF0000"/>
              </a:solidFill>
              <a:effectLst>
                <a:outerShdw blurRad="38100" dist="38100" dir="2700000" algn="tl">
                  <a:srgbClr val="000000">
                    <a:alpha val="43137"/>
                  </a:srgbClr>
                </a:outerShdw>
              </a:effectLst>
            </a:endParaRPr>
          </a:p>
        </p:txBody>
      </p:sp>
      <p:sp>
        <p:nvSpPr>
          <p:cNvPr id="6" name="Title 3"/>
          <p:cNvSpPr>
            <a:spLocks noGrp="1"/>
          </p:cNvSpPr>
          <p:nvPr>
            <p:ph type="title"/>
          </p:nvPr>
        </p:nvSpPr>
        <p:spPr>
          <a:xfrm>
            <a:off x="838200" y="426575"/>
            <a:ext cx="7735349" cy="945025"/>
          </a:xfrm>
        </p:spPr>
        <p:txBody>
          <a:bodyPr>
            <a:normAutofit fontScale="90000"/>
          </a:bodyPr>
          <a:lstStyle/>
          <a:p>
            <a:r>
              <a:rPr lang="en-US" sz="4000" b="1" dirty="0">
                <a:ln w="19050">
                  <a:solidFill>
                    <a:schemeClr val="tx1"/>
                  </a:solidFill>
                </a:ln>
                <a:solidFill>
                  <a:srgbClr val="00B0F0"/>
                </a:solidFill>
                <a:effectLst>
                  <a:outerShdw blurRad="38100" dist="38100" dir="2700000" algn="tl">
                    <a:srgbClr val="000000">
                      <a:alpha val="43137"/>
                    </a:srgbClr>
                  </a:outerShdw>
                </a:effectLst>
              </a:rPr>
              <a:t>Business zones/industrial locations</a:t>
            </a:r>
            <a:r>
              <a:rPr lang="en-US" b="1" dirty="0">
                <a:ln w="19050">
                  <a:solidFill>
                    <a:schemeClr val="tx1"/>
                  </a:solidFill>
                </a:ln>
                <a:solidFill>
                  <a:srgbClr val="00B0F0"/>
                </a:solidFill>
                <a:effectLst>
                  <a:outerShdw blurRad="38100" dist="38100" dir="2700000" algn="tl">
                    <a:srgbClr val="000000">
                      <a:alpha val="43137"/>
                    </a:srgbClr>
                  </a:outerShdw>
                </a:effectLst>
              </a:rPr>
              <a:t/>
            </a:r>
            <a:br>
              <a:rPr lang="en-US" b="1" dirty="0">
                <a:ln w="19050">
                  <a:solidFill>
                    <a:schemeClr val="tx1"/>
                  </a:solidFill>
                </a:ln>
                <a:solidFill>
                  <a:srgbClr val="00B0F0"/>
                </a:solidFill>
                <a:effectLst>
                  <a:outerShdw blurRad="38100" dist="38100" dir="2700000" algn="tl">
                    <a:srgbClr val="000000">
                      <a:alpha val="43137"/>
                    </a:srgbClr>
                  </a:outerShdw>
                </a:effectLst>
              </a:rPr>
            </a:br>
            <a:r>
              <a:rPr lang="en-US" b="1" dirty="0">
                <a:ln w="19050">
                  <a:solidFill>
                    <a:schemeClr val="tx1"/>
                  </a:solidFill>
                </a:ln>
                <a:solidFill>
                  <a:srgbClr val="00B0F0"/>
                </a:solidFill>
                <a:effectLst>
                  <a:outerShdw blurRad="38100" dist="38100" dir="2700000" algn="tl">
                    <a:srgbClr val="000000">
                      <a:alpha val="43137"/>
                    </a:srgbClr>
                  </a:outerShdw>
                </a:effectLst>
              </a:rPr>
              <a:t/>
            </a:r>
            <a:br>
              <a:rPr lang="en-US" b="1" dirty="0">
                <a:ln w="19050">
                  <a:solidFill>
                    <a:schemeClr val="tx1"/>
                  </a:solidFill>
                </a:ln>
                <a:solidFill>
                  <a:srgbClr val="00B0F0"/>
                </a:solidFill>
                <a:effectLst>
                  <a:outerShdw blurRad="38100" dist="38100" dir="2700000" algn="tl">
                    <a:srgbClr val="000000">
                      <a:alpha val="43137"/>
                    </a:srgbClr>
                  </a:outerShdw>
                </a:effectLst>
              </a:rPr>
            </a:br>
            <a:endParaRPr lang="en-US" b="1" dirty="0">
              <a:ln w="19050">
                <a:solidFill>
                  <a:schemeClr val="tx1"/>
                </a:solidFill>
              </a:ln>
              <a:solidFill>
                <a:srgbClr val="00B0F0"/>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321242679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2" cstate="print">
            <a:alphaModFix amt="38000"/>
            <a:lum/>
          </a:blip>
          <a:srcRect/>
          <a:stretch>
            <a:fillRect t="-15000" b="-15000"/>
          </a:stretch>
        </a:blip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788027" y="1676654"/>
            <a:ext cx="5260348" cy="2182163"/>
          </a:xfrm>
        </p:spPr>
        <p:txBody>
          <a:bodyPr>
            <a:normAutofit fontScale="92500" lnSpcReduction="20000"/>
          </a:bodyPr>
          <a:lstStyle/>
          <a:p>
            <a:pPr marL="457200" indent="-457200" algn="just">
              <a:buAutoNum type="arabicPeriod"/>
            </a:pPr>
            <a:r>
              <a:rPr lang="en-GB" sz="2200" b="1" u="sng" dirty="0">
                <a:solidFill>
                  <a:srgbClr val="FF0000"/>
                </a:solidFill>
                <a:effectLst>
                  <a:outerShdw blurRad="38100" dist="38100" dir="2700000" algn="tl">
                    <a:srgbClr val="000000">
                      <a:alpha val="51000"/>
                    </a:srgbClr>
                  </a:outerShdw>
                </a:effectLst>
              </a:rPr>
              <a:t>Location: </a:t>
            </a:r>
            <a:r>
              <a:rPr lang="en-GB" sz="2200" b="1" u="sng" dirty="0" err="1">
                <a:solidFill>
                  <a:srgbClr val="FF0000"/>
                </a:solidFill>
                <a:effectLst>
                  <a:outerShdw blurRad="38100" dist="38100" dir="2700000" algn="tl">
                    <a:srgbClr val="000000">
                      <a:alpha val="51000"/>
                    </a:srgbClr>
                  </a:outerShdw>
                </a:effectLst>
              </a:rPr>
              <a:t>Njegovuđa</a:t>
            </a:r>
            <a:r>
              <a:rPr lang="en-GB" sz="2200" b="1" u="sng" dirty="0">
                <a:solidFill>
                  <a:srgbClr val="FF0000"/>
                </a:solidFill>
                <a:effectLst>
                  <a:outerShdw blurRad="38100" dist="38100" dir="2700000" algn="tl">
                    <a:srgbClr val="000000">
                      <a:alpha val="51000"/>
                    </a:srgbClr>
                  </a:outerShdw>
                </a:effectLst>
              </a:rPr>
              <a:t> II</a:t>
            </a:r>
          </a:p>
          <a:p>
            <a:pPr marL="457200" indent="-457200" algn="just">
              <a:buNone/>
            </a:pPr>
            <a:r>
              <a:rPr lang="en-GB" sz="1900" b="1" dirty="0">
                <a:solidFill>
                  <a:schemeClr val="tx1"/>
                </a:solidFill>
                <a:effectLst>
                  <a:outerShdw blurRad="38100" dist="38100" dir="2700000" algn="tl">
                    <a:srgbClr val="000000">
                      <a:alpha val="51000"/>
                    </a:srgbClr>
                  </a:outerShdw>
                </a:effectLst>
              </a:rPr>
              <a:t>Address: </a:t>
            </a:r>
            <a:r>
              <a:rPr lang="en-GB" sz="1900" b="1" dirty="0" err="1">
                <a:solidFill>
                  <a:schemeClr val="tx1"/>
                </a:solidFill>
                <a:effectLst>
                  <a:outerShdw blurRad="38100" dist="38100" dir="2700000" algn="tl">
                    <a:srgbClr val="000000">
                      <a:alpha val="51000"/>
                    </a:srgbClr>
                  </a:outerShdw>
                </a:effectLst>
              </a:rPr>
              <a:t>Njegovuđa</a:t>
            </a:r>
            <a:endParaRPr lang="en-GB" sz="1900" b="1" dirty="0">
              <a:solidFill>
                <a:schemeClr val="tx1"/>
              </a:solidFill>
              <a:effectLst>
                <a:outerShdw blurRad="38100" dist="38100" dir="2700000" algn="tl">
                  <a:srgbClr val="000000">
                    <a:alpha val="51000"/>
                  </a:srgbClr>
                </a:outerShdw>
              </a:effectLst>
            </a:endParaRPr>
          </a:p>
          <a:p>
            <a:pPr marL="0" indent="0" algn="just">
              <a:buNone/>
            </a:pPr>
            <a:r>
              <a:rPr lang="en-US" b="1" dirty="0">
                <a:solidFill>
                  <a:schemeClr val="tx1"/>
                </a:solidFill>
                <a:effectLst>
                  <a:outerShdw blurRad="38100" dist="38100" dir="2700000" algn="tl">
                    <a:srgbClr val="000000">
                      <a:alpha val="51000"/>
                    </a:srgbClr>
                  </a:outerShdw>
                </a:effectLst>
              </a:rPr>
              <a:t>Ownership: private </a:t>
            </a:r>
          </a:p>
          <a:p>
            <a:pPr marL="0" indent="0" algn="just">
              <a:buNone/>
            </a:pPr>
            <a:r>
              <a:rPr lang="en-US" b="1" dirty="0">
                <a:solidFill>
                  <a:schemeClr val="tx1"/>
                </a:solidFill>
                <a:effectLst>
                  <a:outerShdw blurRad="38100" dist="38100" dir="2700000" algn="tl">
                    <a:srgbClr val="000000">
                      <a:alpha val="51000"/>
                    </a:srgbClr>
                  </a:outerShdw>
                </a:effectLst>
              </a:rPr>
              <a:t>The size of the urban plot is approx. 4 ha</a:t>
            </a:r>
          </a:p>
          <a:p>
            <a:pPr marL="0" indent="0" algn="just">
              <a:buNone/>
            </a:pPr>
            <a:r>
              <a:rPr lang="en-US" b="1" dirty="0">
                <a:solidFill>
                  <a:schemeClr val="tx1"/>
                </a:solidFill>
                <a:effectLst>
                  <a:outerShdw blurRad="38100" dist="38100" dir="2700000" algn="tl">
                    <a:srgbClr val="000000">
                      <a:alpha val="51000"/>
                    </a:srgbClr>
                  </a:outerShdw>
                </a:effectLst>
              </a:rPr>
              <a:t>Purpose: industry and production</a:t>
            </a:r>
            <a:endParaRPr lang="en-GB" sz="2000" b="1" dirty="0">
              <a:solidFill>
                <a:schemeClr val="tx1"/>
              </a:solidFill>
            </a:endParaRPr>
          </a:p>
          <a:p>
            <a:pPr marL="0" indent="0" algn="just">
              <a:buNone/>
            </a:pPr>
            <a:r>
              <a:rPr lang="en-GB" sz="2000" b="1" dirty="0">
                <a:solidFill>
                  <a:schemeClr val="tx1"/>
                </a:solidFill>
              </a:rPr>
              <a:t>   </a:t>
            </a:r>
          </a:p>
        </p:txBody>
      </p:sp>
      <p:sp>
        <p:nvSpPr>
          <p:cNvPr id="4" name="Rectangle 3"/>
          <p:cNvSpPr/>
          <p:nvPr/>
        </p:nvSpPr>
        <p:spPr>
          <a:xfrm>
            <a:off x="6820976" y="1719882"/>
            <a:ext cx="6096000" cy="2426305"/>
          </a:xfrm>
          <a:prstGeom prst="rect">
            <a:avLst/>
          </a:prstGeom>
        </p:spPr>
        <p:txBody>
          <a:bodyPr wrap="square">
            <a:spAutoFit/>
          </a:bodyPr>
          <a:lstStyle/>
          <a:p>
            <a:pPr lvl="0" algn="just" defTabSz="457200">
              <a:spcBef>
                <a:spcPts val="1000"/>
              </a:spcBef>
              <a:buClr>
                <a:srgbClr val="A53010"/>
              </a:buClr>
            </a:pPr>
            <a:r>
              <a:rPr lang="en-GB" sz="2000" b="1" dirty="0">
                <a:solidFill>
                  <a:srgbClr val="FF0000"/>
                </a:solidFill>
                <a:effectLst>
                  <a:outerShdw blurRad="38100" dist="38100" dir="2700000" algn="tl">
                    <a:srgbClr val="000000">
                      <a:alpha val="43137"/>
                    </a:srgbClr>
                  </a:outerShdw>
                </a:effectLst>
              </a:rPr>
              <a:t>2. </a:t>
            </a:r>
            <a:r>
              <a:rPr lang="en-GB" sz="2000" b="1" u="sng" dirty="0">
                <a:solidFill>
                  <a:srgbClr val="FF0000"/>
                </a:solidFill>
                <a:effectLst>
                  <a:outerShdw blurRad="38100" dist="38100" dir="2700000" algn="tl">
                    <a:srgbClr val="000000">
                      <a:alpha val="43137"/>
                    </a:srgbClr>
                  </a:outerShdw>
                </a:effectLst>
              </a:rPr>
              <a:t>Location: </a:t>
            </a:r>
            <a:r>
              <a:rPr lang="en-GB" sz="2000" b="1" u="sng" dirty="0" err="1">
                <a:solidFill>
                  <a:srgbClr val="FF0000"/>
                </a:solidFill>
                <a:effectLst>
                  <a:outerShdw blurRad="38100" dist="38100" dir="2700000" algn="tl">
                    <a:srgbClr val="000000">
                      <a:alpha val="43137"/>
                    </a:srgbClr>
                  </a:outerShdw>
                </a:effectLst>
              </a:rPr>
              <a:t>Žabljak</a:t>
            </a:r>
            <a:r>
              <a:rPr lang="en-GB" sz="2000" b="1" u="sng" dirty="0">
                <a:solidFill>
                  <a:srgbClr val="FF0000"/>
                </a:solidFill>
                <a:effectLst>
                  <a:outerShdw blurRad="38100" dist="38100" dir="2700000" algn="tl">
                    <a:srgbClr val="000000">
                      <a:alpha val="43137"/>
                    </a:srgbClr>
                  </a:outerShdw>
                </a:effectLst>
              </a:rPr>
              <a:t> I</a:t>
            </a:r>
          </a:p>
          <a:p>
            <a:pPr lvl="0" algn="just" defTabSz="457200">
              <a:spcBef>
                <a:spcPts val="1000"/>
              </a:spcBef>
              <a:buClr>
                <a:srgbClr val="A53010"/>
              </a:buClr>
            </a:pPr>
            <a:r>
              <a:rPr lang="en-US" b="1" dirty="0">
                <a:solidFill>
                  <a:prstClr val="black"/>
                </a:solidFill>
                <a:effectLst>
                  <a:outerShdw blurRad="38100" dist="38100" dir="2700000" algn="tl">
                    <a:srgbClr val="000000">
                      <a:alpha val="43137"/>
                    </a:srgbClr>
                  </a:outerShdw>
                </a:effectLst>
              </a:rPr>
              <a:t>Address: </a:t>
            </a:r>
            <a:r>
              <a:rPr lang="en-US" b="1" dirty="0" err="1">
                <a:solidFill>
                  <a:prstClr val="black"/>
                </a:solidFill>
                <a:effectLst>
                  <a:outerShdw blurRad="38100" dist="38100" dir="2700000" algn="tl">
                    <a:srgbClr val="000000">
                      <a:alpha val="43137"/>
                    </a:srgbClr>
                  </a:outerShdw>
                </a:effectLst>
              </a:rPr>
              <a:t>Narodnih</a:t>
            </a:r>
            <a:r>
              <a:rPr lang="en-US" b="1" dirty="0">
                <a:solidFill>
                  <a:prstClr val="black"/>
                </a:solidFill>
                <a:effectLst>
                  <a:outerShdw blurRad="38100" dist="38100" dir="2700000" algn="tl">
                    <a:srgbClr val="000000">
                      <a:alpha val="43137"/>
                    </a:srgbClr>
                  </a:outerShdw>
                </a:effectLst>
              </a:rPr>
              <a:t> </a:t>
            </a:r>
            <a:r>
              <a:rPr lang="en-US" b="1" dirty="0" err="1">
                <a:solidFill>
                  <a:prstClr val="black"/>
                </a:solidFill>
                <a:effectLst>
                  <a:outerShdw blurRad="38100" dist="38100" dir="2700000" algn="tl">
                    <a:srgbClr val="000000">
                      <a:alpha val="43137"/>
                    </a:srgbClr>
                  </a:outerShdw>
                </a:effectLst>
              </a:rPr>
              <a:t>heroja</a:t>
            </a:r>
            <a:r>
              <a:rPr lang="en-US" b="1" dirty="0">
                <a:solidFill>
                  <a:prstClr val="black"/>
                </a:solidFill>
                <a:effectLst>
                  <a:outerShdw blurRad="38100" dist="38100" dir="2700000" algn="tl">
                    <a:srgbClr val="000000">
                      <a:alpha val="43137"/>
                    </a:srgbClr>
                  </a:outerShdw>
                </a:effectLst>
              </a:rPr>
              <a:t> bb (</a:t>
            </a:r>
            <a:r>
              <a:rPr lang="en-US" b="1" dirty="0" err="1">
                <a:solidFill>
                  <a:prstClr val="black"/>
                </a:solidFill>
                <a:effectLst>
                  <a:outerShdw blurRad="38100" dist="38100" dir="2700000" algn="tl">
                    <a:srgbClr val="000000">
                      <a:alpha val="43137"/>
                    </a:srgbClr>
                  </a:outerShdw>
                </a:effectLst>
              </a:rPr>
              <a:t>Klještina</a:t>
            </a:r>
            <a:r>
              <a:rPr lang="en-US" b="1" dirty="0">
                <a:solidFill>
                  <a:prstClr val="black"/>
                </a:solidFill>
                <a:effectLst>
                  <a:outerShdw blurRad="38100" dist="38100" dir="2700000" algn="tl">
                    <a:srgbClr val="000000">
                      <a:alpha val="43137"/>
                    </a:srgbClr>
                  </a:outerShdw>
                </a:effectLst>
              </a:rPr>
              <a:t>) </a:t>
            </a:r>
          </a:p>
          <a:p>
            <a:pPr lvl="0" algn="just" defTabSz="457200">
              <a:spcBef>
                <a:spcPts val="1000"/>
              </a:spcBef>
              <a:buClr>
                <a:srgbClr val="A53010"/>
              </a:buClr>
            </a:pPr>
            <a:r>
              <a:rPr lang="en-US" b="1" dirty="0">
                <a:solidFill>
                  <a:prstClr val="black"/>
                </a:solidFill>
                <a:effectLst>
                  <a:outerShdw blurRad="38100" dist="38100" dir="2700000" algn="tl">
                    <a:srgbClr val="000000">
                      <a:alpha val="43137"/>
                    </a:srgbClr>
                  </a:outerShdw>
                </a:effectLst>
              </a:rPr>
              <a:t>Business zone: Service zone </a:t>
            </a:r>
          </a:p>
          <a:p>
            <a:pPr lvl="0" algn="just" defTabSz="457200">
              <a:spcBef>
                <a:spcPts val="1000"/>
              </a:spcBef>
              <a:buClr>
                <a:srgbClr val="A53010"/>
              </a:buClr>
            </a:pPr>
            <a:r>
              <a:rPr lang="en-US" b="1" dirty="0">
                <a:solidFill>
                  <a:prstClr val="black"/>
                </a:solidFill>
                <a:effectLst>
                  <a:outerShdw blurRad="38100" dist="38100" dir="2700000" algn="tl">
                    <a:srgbClr val="000000">
                      <a:alpha val="43137"/>
                    </a:srgbClr>
                  </a:outerShdw>
                </a:effectLst>
              </a:rPr>
              <a:t>Ownership: 100% public </a:t>
            </a:r>
          </a:p>
          <a:p>
            <a:pPr lvl="0" algn="just" defTabSz="457200">
              <a:spcBef>
                <a:spcPts val="1000"/>
              </a:spcBef>
              <a:buClr>
                <a:srgbClr val="A53010"/>
              </a:buClr>
            </a:pPr>
            <a:r>
              <a:rPr lang="en-US" b="1" dirty="0">
                <a:solidFill>
                  <a:prstClr val="black"/>
                </a:solidFill>
                <a:effectLst>
                  <a:outerShdw blurRad="38100" dist="38100" dir="2700000" algn="tl">
                    <a:srgbClr val="000000">
                      <a:alpha val="43137"/>
                    </a:srgbClr>
                  </a:outerShdw>
                </a:effectLst>
              </a:rPr>
              <a:t>The size of the urban plot is 5,113m2 </a:t>
            </a:r>
          </a:p>
          <a:p>
            <a:pPr lvl="0" algn="just" defTabSz="457200">
              <a:spcBef>
                <a:spcPts val="1000"/>
              </a:spcBef>
              <a:buClr>
                <a:srgbClr val="A53010"/>
              </a:buClr>
            </a:pPr>
            <a:r>
              <a:rPr lang="en-US" b="1" dirty="0">
                <a:solidFill>
                  <a:prstClr val="black"/>
                </a:solidFill>
                <a:effectLst>
                  <a:outerShdw blurRad="38100" dist="38100" dir="2700000" algn="tl">
                    <a:srgbClr val="000000">
                      <a:alpha val="43137"/>
                    </a:srgbClr>
                  </a:outerShdw>
                </a:effectLst>
              </a:rPr>
              <a:t>Purpose: industry and production</a:t>
            </a:r>
            <a:endParaRPr lang="en-GB" b="1" dirty="0">
              <a:solidFill>
                <a:prstClr val="black"/>
              </a:solidFill>
              <a:effectLst>
                <a:outerShdw blurRad="38100" dist="38100" dir="2700000" algn="tl">
                  <a:srgbClr val="000000">
                    <a:alpha val="43137"/>
                  </a:srgbClr>
                </a:outerShdw>
              </a:effectLst>
            </a:endParaRPr>
          </a:p>
        </p:txBody>
      </p:sp>
      <p:sp>
        <p:nvSpPr>
          <p:cNvPr id="5" name="Content Placeholder 2"/>
          <p:cNvSpPr txBox="1">
            <a:spLocks/>
          </p:cNvSpPr>
          <p:nvPr/>
        </p:nvSpPr>
        <p:spPr>
          <a:xfrm>
            <a:off x="1925653" y="3915060"/>
            <a:ext cx="5757527" cy="2799008"/>
          </a:xfrm>
          <a:prstGeom prst="rect">
            <a:avLst/>
          </a:prstGeom>
        </p:spPr>
        <p:txBody>
          <a:bodyPr vert="horz" lIns="91440" tIns="45720" rIns="91440" bIns="45720" rtlCol="0">
            <a:normAutofit/>
          </a:bodyPr>
          <a:lstStyle>
            <a:lvl1pPr marL="342900" indent="-342900" algn="l" defTabSz="457200" rtl="0" eaLnBrk="1" latinLnBrk="0" hangingPunct="1">
              <a:spcBef>
                <a:spcPts val="1000"/>
              </a:spcBef>
              <a:spcAft>
                <a:spcPts val="0"/>
              </a:spcAft>
              <a:buClr>
                <a:schemeClr val="accent1"/>
              </a:buClr>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9pPr>
          </a:lstStyle>
          <a:p>
            <a:pPr marL="0" indent="0" algn="just">
              <a:buFont typeface="Wingdings 3" charset="2"/>
              <a:buNone/>
            </a:pPr>
            <a:r>
              <a:rPr lang="en-GB" sz="2000" b="1" dirty="0">
                <a:solidFill>
                  <a:srgbClr val="FF0000"/>
                </a:solidFill>
                <a:effectLst>
                  <a:outerShdw blurRad="38100" dist="38100" dir="2700000" algn="tl">
                    <a:srgbClr val="000000">
                      <a:alpha val="43137"/>
                    </a:srgbClr>
                  </a:outerShdw>
                </a:effectLst>
              </a:rPr>
              <a:t>3</a:t>
            </a:r>
            <a:r>
              <a:rPr lang="en-GB" sz="2000" b="1" u="sng" dirty="0">
                <a:solidFill>
                  <a:srgbClr val="FF0000"/>
                </a:solidFill>
                <a:effectLst>
                  <a:outerShdw blurRad="38100" dist="38100" dir="2700000" algn="tl">
                    <a:srgbClr val="000000">
                      <a:alpha val="43137"/>
                    </a:srgbClr>
                  </a:outerShdw>
                </a:effectLst>
              </a:rPr>
              <a:t>.    Location: </a:t>
            </a:r>
            <a:r>
              <a:rPr lang="en-GB" sz="2000" b="1" u="sng" dirty="0" err="1">
                <a:solidFill>
                  <a:srgbClr val="FF0000"/>
                </a:solidFill>
                <a:effectLst>
                  <a:outerShdw blurRad="38100" dist="38100" dir="2700000" algn="tl">
                    <a:srgbClr val="000000">
                      <a:alpha val="43137"/>
                    </a:srgbClr>
                  </a:outerShdw>
                </a:effectLst>
              </a:rPr>
              <a:t>Žabljak</a:t>
            </a:r>
            <a:r>
              <a:rPr lang="en-GB" sz="2000" b="1" u="sng" dirty="0">
                <a:solidFill>
                  <a:srgbClr val="FF0000"/>
                </a:solidFill>
                <a:effectLst>
                  <a:outerShdw blurRad="38100" dist="38100" dir="2700000" algn="tl">
                    <a:srgbClr val="000000">
                      <a:alpha val="43137"/>
                    </a:srgbClr>
                  </a:outerShdw>
                </a:effectLst>
              </a:rPr>
              <a:t> II</a:t>
            </a:r>
          </a:p>
          <a:p>
            <a:pPr marL="0" indent="0" algn="just">
              <a:buNone/>
            </a:pPr>
            <a:r>
              <a:rPr lang="en-US" b="1" dirty="0">
                <a:solidFill>
                  <a:schemeClr val="tx1"/>
                </a:solidFill>
                <a:effectLst>
                  <a:outerShdw blurRad="38100" dist="38100" dir="2700000" algn="tl">
                    <a:srgbClr val="000000">
                      <a:alpha val="43137"/>
                    </a:srgbClr>
                  </a:outerShdw>
                </a:effectLst>
              </a:rPr>
              <a:t>Address: </a:t>
            </a:r>
            <a:r>
              <a:rPr lang="en-US" b="1" dirty="0" err="1">
                <a:solidFill>
                  <a:schemeClr val="tx1"/>
                </a:solidFill>
                <a:effectLst>
                  <a:outerShdw blurRad="38100" dist="38100" dir="2700000" algn="tl">
                    <a:srgbClr val="000000">
                      <a:alpha val="43137"/>
                    </a:srgbClr>
                  </a:outerShdw>
                </a:effectLst>
              </a:rPr>
              <a:t>Narodnih</a:t>
            </a:r>
            <a:r>
              <a:rPr lang="en-US" b="1" dirty="0">
                <a:solidFill>
                  <a:schemeClr val="tx1"/>
                </a:solidFill>
                <a:effectLst>
                  <a:outerShdw blurRad="38100" dist="38100" dir="2700000" algn="tl">
                    <a:srgbClr val="000000">
                      <a:alpha val="43137"/>
                    </a:srgbClr>
                  </a:outerShdw>
                </a:effectLst>
              </a:rPr>
              <a:t> </a:t>
            </a:r>
            <a:r>
              <a:rPr lang="en-US" b="1" dirty="0" err="1">
                <a:solidFill>
                  <a:schemeClr val="tx1"/>
                </a:solidFill>
                <a:effectLst>
                  <a:outerShdw blurRad="38100" dist="38100" dir="2700000" algn="tl">
                    <a:srgbClr val="000000">
                      <a:alpha val="43137"/>
                    </a:srgbClr>
                  </a:outerShdw>
                </a:effectLst>
              </a:rPr>
              <a:t>heroja</a:t>
            </a:r>
            <a:r>
              <a:rPr lang="en-US" b="1" dirty="0">
                <a:solidFill>
                  <a:schemeClr val="tx1"/>
                </a:solidFill>
                <a:effectLst>
                  <a:outerShdw blurRad="38100" dist="38100" dir="2700000" algn="tl">
                    <a:srgbClr val="000000">
                      <a:alpha val="43137"/>
                    </a:srgbClr>
                  </a:outerShdw>
                </a:effectLst>
              </a:rPr>
              <a:t> bb (</a:t>
            </a:r>
            <a:r>
              <a:rPr lang="en-US" b="1" dirty="0" err="1">
                <a:solidFill>
                  <a:schemeClr val="tx1"/>
                </a:solidFill>
                <a:effectLst>
                  <a:outerShdw blurRad="38100" dist="38100" dir="2700000" algn="tl">
                    <a:srgbClr val="000000">
                      <a:alpha val="43137"/>
                    </a:srgbClr>
                  </a:outerShdw>
                </a:effectLst>
              </a:rPr>
              <a:t>Klještina</a:t>
            </a:r>
            <a:r>
              <a:rPr lang="en-US" b="1" dirty="0">
                <a:solidFill>
                  <a:schemeClr val="tx1"/>
                </a:solidFill>
                <a:effectLst>
                  <a:outerShdw blurRad="38100" dist="38100" dir="2700000" algn="tl">
                    <a:srgbClr val="000000">
                      <a:alpha val="43137"/>
                    </a:srgbClr>
                  </a:outerShdw>
                </a:effectLst>
              </a:rPr>
              <a:t>) </a:t>
            </a:r>
          </a:p>
          <a:p>
            <a:pPr marL="0" indent="0" algn="just">
              <a:buNone/>
            </a:pPr>
            <a:r>
              <a:rPr lang="en-US" b="1" dirty="0">
                <a:solidFill>
                  <a:schemeClr val="tx1"/>
                </a:solidFill>
                <a:effectLst>
                  <a:outerShdw blurRad="38100" dist="38100" dir="2700000" algn="tl">
                    <a:srgbClr val="000000">
                      <a:alpha val="43137"/>
                    </a:srgbClr>
                  </a:outerShdw>
                </a:effectLst>
              </a:rPr>
              <a:t>Business zone: Service zone </a:t>
            </a:r>
          </a:p>
          <a:p>
            <a:pPr marL="0" indent="0" algn="just">
              <a:buNone/>
            </a:pPr>
            <a:r>
              <a:rPr lang="en-US" b="1" dirty="0">
                <a:solidFill>
                  <a:schemeClr val="tx1"/>
                </a:solidFill>
                <a:effectLst>
                  <a:outerShdw blurRad="38100" dist="38100" dir="2700000" algn="tl">
                    <a:srgbClr val="000000">
                      <a:alpha val="43137"/>
                    </a:srgbClr>
                  </a:outerShdw>
                </a:effectLst>
              </a:rPr>
              <a:t>Ownership: 100% public </a:t>
            </a:r>
          </a:p>
          <a:p>
            <a:pPr marL="0" indent="0" algn="just">
              <a:buNone/>
            </a:pPr>
            <a:r>
              <a:rPr lang="en-US" b="1" dirty="0">
                <a:solidFill>
                  <a:schemeClr val="tx1"/>
                </a:solidFill>
                <a:effectLst>
                  <a:outerShdw blurRad="38100" dist="38100" dir="2700000" algn="tl">
                    <a:srgbClr val="000000">
                      <a:alpha val="43137"/>
                    </a:srgbClr>
                  </a:outerShdw>
                </a:effectLst>
              </a:rPr>
              <a:t>The size of the urban plot is 21,527 m2 </a:t>
            </a:r>
          </a:p>
          <a:p>
            <a:pPr marL="0" indent="0" algn="just">
              <a:buNone/>
            </a:pPr>
            <a:r>
              <a:rPr lang="en-US" b="1" dirty="0">
                <a:solidFill>
                  <a:schemeClr val="tx1"/>
                </a:solidFill>
                <a:effectLst>
                  <a:outerShdw blurRad="38100" dist="38100" dir="2700000" algn="tl">
                    <a:srgbClr val="000000">
                      <a:alpha val="43137"/>
                    </a:srgbClr>
                  </a:outerShdw>
                </a:effectLst>
              </a:rPr>
              <a:t>Purpose: industry and production</a:t>
            </a:r>
            <a:endParaRPr lang="en-GB" dirty="0"/>
          </a:p>
          <a:p>
            <a:endParaRPr lang="en-GB" dirty="0"/>
          </a:p>
        </p:txBody>
      </p:sp>
      <p:sp>
        <p:nvSpPr>
          <p:cNvPr id="7" name="Title 3"/>
          <p:cNvSpPr>
            <a:spLocks noGrp="1"/>
          </p:cNvSpPr>
          <p:nvPr>
            <p:ph type="title"/>
          </p:nvPr>
        </p:nvSpPr>
        <p:spPr>
          <a:xfrm>
            <a:off x="838200" y="426575"/>
            <a:ext cx="7735349" cy="945025"/>
          </a:xfrm>
        </p:spPr>
        <p:txBody>
          <a:bodyPr>
            <a:normAutofit fontScale="90000"/>
          </a:bodyPr>
          <a:lstStyle/>
          <a:p>
            <a:r>
              <a:rPr lang="en-US" sz="4000" b="1" dirty="0">
                <a:ln w="19050">
                  <a:solidFill>
                    <a:schemeClr val="tx1"/>
                  </a:solidFill>
                </a:ln>
                <a:solidFill>
                  <a:srgbClr val="00B0F0"/>
                </a:solidFill>
                <a:effectLst>
                  <a:outerShdw blurRad="38100" dist="38100" dir="2700000" algn="tl">
                    <a:srgbClr val="000000">
                      <a:alpha val="43137"/>
                    </a:srgbClr>
                  </a:outerShdw>
                </a:effectLst>
              </a:rPr>
              <a:t>Business zones/industrial locations</a:t>
            </a:r>
            <a:r>
              <a:rPr lang="en-US" b="1" dirty="0">
                <a:ln w="19050">
                  <a:solidFill>
                    <a:schemeClr val="tx1"/>
                  </a:solidFill>
                </a:ln>
                <a:solidFill>
                  <a:srgbClr val="00B0F0"/>
                </a:solidFill>
                <a:effectLst>
                  <a:outerShdw blurRad="38100" dist="38100" dir="2700000" algn="tl">
                    <a:srgbClr val="000000">
                      <a:alpha val="43137"/>
                    </a:srgbClr>
                  </a:outerShdw>
                </a:effectLst>
              </a:rPr>
              <a:t/>
            </a:r>
            <a:br>
              <a:rPr lang="en-US" b="1" dirty="0">
                <a:ln w="19050">
                  <a:solidFill>
                    <a:schemeClr val="tx1"/>
                  </a:solidFill>
                </a:ln>
                <a:solidFill>
                  <a:srgbClr val="00B0F0"/>
                </a:solidFill>
                <a:effectLst>
                  <a:outerShdw blurRad="38100" dist="38100" dir="2700000" algn="tl">
                    <a:srgbClr val="000000">
                      <a:alpha val="43137"/>
                    </a:srgbClr>
                  </a:outerShdw>
                </a:effectLst>
              </a:rPr>
            </a:br>
            <a:r>
              <a:rPr lang="en-US" b="1" dirty="0">
                <a:ln w="19050">
                  <a:solidFill>
                    <a:schemeClr val="tx1"/>
                  </a:solidFill>
                </a:ln>
                <a:solidFill>
                  <a:srgbClr val="00B0F0"/>
                </a:solidFill>
                <a:effectLst>
                  <a:outerShdw blurRad="38100" dist="38100" dir="2700000" algn="tl">
                    <a:srgbClr val="000000">
                      <a:alpha val="43137"/>
                    </a:srgbClr>
                  </a:outerShdw>
                </a:effectLst>
              </a:rPr>
              <a:t/>
            </a:r>
            <a:br>
              <a:rPr lang="en-US" b="1" dirty="0">
                <a:ln w="19050">
                  <a:solidFill>
                    <a:schemeClr val="tx1"/>
                  </a:solidFill>
                </a:ln>
                <a:solidFill>
                  <a:srgbClr val="00B0F0"/>
                </a:solidFill>
                <a:effectLst>
                  <a:outerShdw blurRad="38100" dist="38100" dir="2700000" algn="tl">
                    <a:srgbClr val="000000">
                      <a:alpha val="43137"/>
                    </a:srgbClr>
                  </a:outerShdw>
                </a:effectLst>
              </a:rPr>
            </a:br>
            <a:endParaRPr lang="en-US" b="1" dirty="0">
              <a:ln w="19050">
                <a:solidFill>
                  <a:schemeClr val="tx1"/>
                </a:solidFill>
              </a:ln>
              <a:solidFill>
                <a:srgbClr val="00B0F0"/>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130519663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2" cstate="print">
            <a:alphaModFix amt="38000"/>
            <a:lum/>
          </a:blip>
          <a:srcRect/>
          <a:stretch>
            <a:fillRect t="-5000" b="-5000"/>
          </a:stretch>
        </a:blip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2625716" y="4103009"/>
            <a:ext cx="5666704" cy="2866087"/>
          </a:xfrm>
        </p:spPr>
        <p:txBody>
          <a:bodyPr>
            <a:noAutofit/>
          </a:bodyPr>
          <a:lstStyle/>
          <a:p>
            <a:pPr marL="0" indent="0" algn="just">
              <a:buNone/>
            </a:pPr>
            <a:r>
              <a:rPr lang="en-GB" sz="2000" b="1" dirty="0">
                <a:solidFill>
                  <a:schemeClr val="tx1"/>
                </a:solidFill>
                <a:effectLst>
                  <a:outerShdw blurRad="38100" dist="38100" dir="2700000" algn="tl">
                    <a:srgbClr val="000000">
                      <a:alpha val="43137"/>
                    </a:srgbClr>
                  </a:outerShdw>
                </a:effectLst>
              </a:rPr>
              <a:t>6.  </a:t>
            </a:r>
            <a:r>
              <a:rPr lang="en-GB" sz="2000" b="1" u="sng" dirty="0">
                <a:solidFill>
                  <a:srgbClr val="FF0000"/>
                </a:solidFill>
                <a:effectLst>
                  <a:outerShdw blurRad="38100" dist="38100" dir="2700000" algn="tl">
                    <a:srgbClr val="000000">
                      <a:alpha val="43137"/>
                    </a:srgbClr>
                  </a:outerShdw>
                </a:effectLst>
              </a:rPr>
              <a:t>Location: </a:t>
            </a:r>
            <a:r>
              <a:rPr lang="en-GB" sz="2000" b="1" u="sng" dirty="0" err="1">
                <a:solidFill>
                  <a:srgbClr val="FF0000"/>
                </a:solidFill>
                <a:effectLst>
                  <a:outerShdw blurRad="38100" dist="38100" dir="2700000" algn="tl">
                    <a:srgbClr val="000000">
                      <a:alpha val="43137"/>
                    </a:srgbClr>
                  </a:outerShdw>
                </a:effectLst>
              </a:rPr>
              <a:t>Žabljak</a:t>
            </a:r>
            <a:r>
              <a:rPr lang="en-GB" sz="2000" b="1" u="sng" dirty="0">
                <a:solidFill>
                  <a:srgbClr val="FF0000"/>
                </a:solidFill>
                <a:effectLst>
                  <a:outerShdw blurRad="38100" dist="38100" dir="2700000" algn="tl">
                    <a:srgbClr val="000000">
                      <a:alpha val="43137"/>
                    </a:srgbClr>
                  </a:outerShdw>
                </a:effectLst>
              </a:rPr>
              <a:t> V</a:t>
            </a:r>
          </a:p>
          <a:p>
            <a:pPr marL="0" indent="0" algn="just">
              <a:buNone/>
            </a:pPr>
            <a:r>
              <a:rPr lang="en-US" b="1" dirty="0">
                <a:solidFill>
                  <a:schemeClr val="tx1"/>
                </a:solidFill>
                <a:effectLst>
                  <a:outerShdw blurRad="38100" dist="38100" dir="2700000" algn="tl">
                    <a:srgbClr val="000000">
                      <a:alpha val="43137"/>
                    </a:srgbClr>
                  </a:outerShdw>
                </a:effectLst>
              </a:rPr>
              <a:t>Address: </a:t>
            </a:r>
            <a:r>
              <a:rPr lang="en-US" b="1" dirty="0" err="1">
                <a:solidFill>
                  <a:schemeClr val="tx1"/>
                </a:solidFill>
                <a:effectLst>
                  <a:outerShdw blurRad="38100" dist="38100" dir="2700000" algn="tl">
                    <a:srgbClr val="000000">
                      <a:alpha val="43137"/>
                    </a:srgbClr>
                  </a:outerShdw>
                </a:effectLst>
              </a:rPr>
              <a:t>Narodnih</a:t>
            </a:r>
            <a:r>
              <a:rPr lang="en-US" b="1" dirty="0">
                <a:solidFill>
                  <a:schemeClr val="tx1"/>
                </a:solidFill>
                <a:effectLst>
                  <a:outerShdw blurRad="38100" dist="38100" dir="2700000" algn="tl">
                    <a:srgbClr val="000000">
                      <a:alpha val="43137"/>
                    </a:srgbClr>
                  </a:outerShdw>
                </a:effectLst>
              </a:rPr>
              <a:t> </a:t>
            </a:r>
            <a:r>
              <a:rPr lang="en-US" b="1" dirty="0" err="1">
                <a:solidFill>
                  <a:schemeClr val="tx1"/>
                </a:solidFill>
                <a:effectLst>
                  <a:outerShdw blurRad="38100" dist="38100" dir="2700000" algn="tl">
                    <a:srgbClr val="000000">
                      <a:alpha val="43137"/>
                    </a:srgbClr>
                  </a:outerShdw>
                </a:effectLst>
              </a:rPr>
              <a:t>heroja</a:t>
            </a:r>
            <a:r>
              <a:rPr lang="en-US" b="1" dirty="0">
                <a:solidFill>
                  <a:schemeClr val="tx1"/>
                </a:solidFill>
                <a:effectLst>
                  <a:outerShdw blurRad="38100" dist="38100" dir="2700000" algn="tl">
                    <a:srgbClr val="000000">
                      <a:alpha val="43137"/>
                    </a:srgbClr>
                  </a:outerShdw>
                </a:effectLst>
              </a:rPr>
              <a:t> bb (</a:t>
            </a:r>
            <a:r>
              <a:rPr lang="en-US" b="1" dirty="0" err="1">
                <a:solidFill>
                  <a:schemeClr val="tx1"/>
                </a:solidFill>
                <a:effectLst>
                  <a:outerShdw blurRad="38100" dist="38100" dir="2700000" algn="tl">
                    <a:srgbClr val="000000">
                      <a:alpha val="43137"/>
                    </a:srgbClr>
                  </a:outerShdw>
                </a:effectLst>
              </a:rPr>
              <a:t>Klještina</a:t>
            </a:r>
            <a:r>
              <a:rPr lang="en-US" b="1" dirty="0">
                <a:solidFill>
                  <a:schemeClr val="tx1"/>
                </a:solidFill>
                <a:effectLst>
                  <a:outerShdw blurRad="38100" dist="38100" dir="2700000" algn="tl">
                    <a:srgbClr val="000000">
                      <a:alpha val="43137"/>
                    </a:srgbClr>
                  </a:outerShdw>
                </a:effectLst>
              </a:rPr>
              <a:t>) </a:t>
            </a:r>
          </a:p>
          <a:p>
            <a:pPr marL="0" indent="0" algn="just">
              <a:buNone/>
            </a:pPr>
            <a:r>
              <a:rPr lang="en-US" b="1" dirty="0">
                <a:solidFill>
                  <a:schemeClr val="tx1"/>
                </a:solidFill>
                <a:effectLst>
                  <a:outerShdw blurRad="38100" dist="38100" dir="2700000" algn="tl">
                    <a:srgbClr val="000000">
                      <a:alpha val="43137"/>
                    </a:srgbClr>
                  </a:outerShdw>
                </a:effectLst>
              </a:rPr>
              <a:t>Business zone: Service zone </a:t>
            </a:r>
          </a:p>
          <a:p>
            <a:pPr marL="0" indent="0" algn="just">
              <a:buNone/>
            </a:pPr>
            <a:r>
              <a:rPr lang="en-US" b="1" dirty="0">
                <a:solidFill>
                  <a:schemeClr val="tx1"/>
                </a:solidFill>
                <a:effectLst>
                  <a:outerShdw blurRad="38100" dist="38100" dir="2700000" algn="tl">
                    <a:srgbClr val="000000">
                      <a:alpha val="43137"/>
                    </a:srgbClr>
                  </a:outerShdw>
                </a:effectLst>
              </a:rPr>
              <a:t>Ownership: 100% public </a:t>
            </a:r>
          </a:p>
          <a:p>
            <a:pPr marL="0" indent="0" algn="just">
              <a:buNone/>
            </a:pPr>
            <a:r>
              <a:rPr lang="en-US" b="1" dirty="0">
                <a:solidFill>
                  <a:schemeClr val="tx1"/>
                </a:solidFill>
                <a:effectLst>
                  <a:outerShdw blurRad="38100" dist="38100" dir="2700000" algn="tl">
                    <a:srgbClr val="000000">
                      <a:alpha val="43137"/>
                    </a:srgbClr>
                  </a:outerShdw>
                </a:effectLst>
              </a:rPr>
              <a:t>The size of the urban plot is 1,418m2 </a:t>
            </a:r>
          </a:p>
          <a:p>
            <a:pPr marL="0" indent="0" algn="just">
              <a:buNone/>
            </a:pPr>
            <a:r>
              <a:rPr lang="en-US" b="1" dirty="0">
                <a:solidFill>
                  <a:schemeClr val="tx1"/>
                </a:solidFill>
                <a:effectLst>
                  <a:outerShdw blurRad="38100" dist="38100" dir="2700000" algn="tl">
                    <a:srgbClr val="000000">
                      <a:alpha val="43137"/>
                    </a:srgbClr>
                  </a:outerShdw>
                </a:effectLst>
              </a:rPr>
              <a:t>Purpose: industry and production</a:t>
            </a:r>
            <a:endParaRPr lang="en-GB" b="1" dirty="0">
              <a:solidFill>
                <a:schemeClr val="tx1"/>
              </a:solidFill>
            </a:endParaRPr>
          </a:p>
          <a:p>
            <a:pPr marL="0" indent="0" algn="just">
              <a:buNone/>
            </a:pPr>
            <a:endParaRPr lang="en-GB" b="1" dirty="0">
              <a:solidFill>
                <a:schemeClr val="tx1"/>
              </a:solidFill>
            </a:endParaRPr>
          </a:p>
          <a:p>
            <a:pPr marL="0" indent="0" algn="just">
              <a:buNone/>
            </a:pPr>
            <a:endParaRPr lang="en-GB" b="1" dirty="0">
              <a:solidFill>
                <a:schemeClr val="tx1"/>
              </a:solidFill>
            </a:endParaRPr>
          </a:p>
          <a:p>
            <a:pPr marL="0" indent="0" algn="just">
              <a:buNone/>
            </a:pPr>
            <a:endParaRPr lang="en-GB" b="1" dirty="0">
              <a:solidFill>
                <a:schemeClr val="tx1"/>
              </a:solidFill>
            </a:endParaRPr>
          </a:p>
          <a:p>
            <a:pPr marL="0" indent="0">
              <a:buNone/>
            </a:pPr>
            <a:r>
              <a:rPr lang="en-GB" dirty="0"/>
              <a:t>                 </a:t>
            </a:r>
          </a:p>
        </p:txBody>
      </p:sp>
      <p:sp>
        <p:nvSpPr>
          <p:cNvPr id="4" name="Content Placeholder 2"/>
          <p:cNvSpPr txBox="1">
            <a:spLocks/>
          </p:cNvSpPr>
          <p:nvPr/>
        </p:nvSpPr>
        <p:spPr>
          <a:xfrm>
            <a:off x="6162512" y="1600574"/>
            <a:ext cx="6029488" cy="3207376"/>
          </a:xfrm>
          <a:prstGeom prst="rect">
            <a:avLst/>
          </a:prstGeom>
        </p:spPr>
        <p:txBody>
          <a:bodyPr vert="horz" lIns="91440" tIns="45720" rIns="91440" bIns="45720" rtlCol="0">
            <a:normAutofit/>
          </a:bodyPr>
          <a:lstStyle>
            <a:lvl1pPr marL="342900" indent="-342900" algn="l" defTabSz="457200" rtl="0" eaLnBrk="1" latinLnBrk="0" hangingPunct="1">
              <a:spcBef>
                <a:spcPts val="1000"/>
              </a:spcBef>
              <a:spcAft>
                <a:spcPts val="0"/>
              </a:spcAft>
              <a:buClr>
                <a:schemeClr val="accent1"/>
              </a:buClr>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9pPr>
          </a:lstStyle>
          <a:p>
            <a:pPr marL="0" indent="0" algn="just">
              <a:buFont typeface="Wingdings 3" charset="2"/>
              <a:buNone/>
            </a:pPr>
            <a:r>
              <a:rPr lang="en-GB" sz="2200" b="1" dirty="0">
                <a:effectLst>
                  <a:outerShdw blurRad="38100" dist="38100" dir="2700000" algn="tl">
                    <a:srgbClr val="000000">
                      <a:alpha val="43137"/>
                    </a:srgbClr>
                  </a:outerShdw>
                </a:effectLst>
              </a:rPr>
              <a:t>5</a:t>
            </a:r>
            <a:r>
              <a:rPr lang="en-GB" sz="2200" b="1" dirty="0">
                <a:solidFill>
                  <a:schemeClr val="tx1"/>
                </a:solidFill>
                <a:effectLst>
                  <a:outerShdw blurRad="38100" dist="38100" dir="2700000" algn="tl">
                    <a:srgbClr val="000000">
                      <a:alpha val="43137"/>
                    </a:srgbClr>
                  </a:outerShdw>
                </a:effectLst>
              </a:rPr>
              <a:t>.    </a:t>
            </a:r>
            <a:r>
              <a:rPr lang="en-GB" sz="2200" b="1" u="sng" dirty="0">
                <a:solidFill>
                  <a:srgbClr val="FF0000"/>
                </a:solidFill>
                <a:effectLst>
                  <a:outerShdw blurRad="38100" dist="38100" dir="2700000" algn="tl">
                    <a:srgbClr val="000000">
                      <a:alpha val="43137"/>
                    </a:srgbClr>
                  </a:outerShdw>
                </a:effectLst>
              </a:rPr>
              <a:t>Location: </a:t>
            </a:r>
            <a:r>
              <a:rPr lang="en-GB" sz="2200" b="1" u="sng" dirty="0" err="1">
                <a:solidFill>
                  <a:srgbClr val="FF0000"/>
                </a:solidFill>
                <a:effectLst>
                  <a:outerShdw blurRad="38100" dist="38100" dir="2700000" algn="tl">
                    <a:srgbClr val="000000">
                      <a:alpha val="43137"/>
                    </a:srgbClr>
                  </a:outerShdw>
                </a:effectLst>
              </a:rPr>
              <a:t>Žabljak</a:t>
            </a:r>
            <a:r>
              <a:rPr lang="en-GB" sz="2200" b="1" u="sng" dirty="0">
                <a:solidFill>
                  <a:srgbClr val="FF0000"/>
                </a:solidFill>
                <a:effectLst>
                  <a:outerShdw blurRad="38100" dist="38100" dir="2700000" algn="tl">
                    <a:srgbClr val="000000">
                      <a:alpha val="43137"/>
                    </a:srgbClr>
                  </a:outerShdw>
                </a:effectLst>
              </a:rPr>
              <a:t> IV</a:t>
            </a:r>
          </a:p>
          <a:p>
            <a:pPr marL="0" indent="0" algn="just">
              <a:buNone/>
            </a:pPr>
            <a:r>
              <a:rPr lang="en-US" b="1" dirty="0">
                <a:solidFill>
                  <a:schemeClr val="tx1"/>
                </a:solidFill>
                <a:effectLst>
                  <a:outerShdw blurRad="38100" dist="38100" dir="2700000" algn="tl">
                    <a:srgbClr val="000000">
                      <a:alpha val="43137"/>
                    </a:srgbClr>
                  </a:outerShdw>
                </a:effectLst>
              </a:rPr>
              <a:t>Address: </a:t>
            </a:r>
            <a:r>
              <a:rPr lang="en-US" b="1" dirty="0" err="1">
                <a:solidFill>
                  <a:schemeClr val="tx1"/>
                </a:solidFill>
                <a:effectLst>
                  <a:outerShdw blurRad="38100" dist="38100" dir="2700000" algn="tl">
                    <a:srgbClr val="000000">
                      <a:alpha val="43137"/>
                    </a:srgbClr>
                  </a:outerShdw>
                </a:effectLst>
              </a:rPr>
              <a:t>Narodne</a:t>
            </a:r>
            <a:r>
              <a:rPr lang="en-US" b="1" dirty="0">
                <a:solidFill>
                  <a:schemeClr val="tx1"/>
                </a:solidFill>
                <a:effectLst>
                  <a:outerShdw blurRad="38100" dist="38100" dir="2700000" algn="tl">
                    <a:srgbClr val="000000">
                      <a:alpha val="43137"/>
                    </a:srgbClr>
                  </a:outerShdw>
                </a:effectLst>
              </a:rPr>
              <a:t> </a:t>
            </a:r>
            <a:r>
              <a:rPr lang="en-US" b="1" dirty="0" err="1">
                <a:solidFill>
                  <a:schemeClr val="tx1"/>
                </a:solidFill>
                <a:effectLst>
                  <a:outerShdw blurRad="38100" dist="38100" dir="2700000" algn="tl">
                    <a:srgbClr val="000000">
                      <a:alpha val="43137"/>
                    </a:srgbClr>
                  </a:outerShdw>
                </a:effectLst>
              </a:rPr>
              <a:t>heroja</a:t>
            </a:r>
            <a:r>
              <a:rPr lang="en-US" b="1" dirty="0">
                <a:solidFill>
                  <a:schemeClr val="tx1"/>
                </a:solidFill>
                <a:effectLst>
                  <a:outerShdw blurRad="38100" dist="38100" dir="2700000" algn="tl">
                    <a:srgbClr val="000000">
                      <a:alpha val="43137"/>
                    </a:srgbClr>
                  </a:outerShdw>
                </a:effectLst>
              </a:rPr>
              <a:t> bb (</a:t>
            </a:r>
            <a:r>
              <a:rPr lang="en-US" b="1" dirty="0" err="1">
                <a:solidFill>
                  <a:schemeClr val="tx1"/>
                </a:solidFill>
                <a:effectLst>
                  <a:outerShdw blurRad="38100" dist="38100" dir="2700000" algn="tl">
                    <a:srgbClr val="000000">
                      <a:alpha val="43137"/>
                    </a:srgbClr>
                  </a:outerShdw>
                </a:effectLst>
              </a:rPr>
              <a:t>Klještina</a:t>
            </a:r>
            <a:r>
              <a:rPr lang="en-US" b="1" dirty="0">
                <a:solidFill>
                  <a:schemeClr val="tx1"/>
                </a:solidFill>
                <a:effectLst>
                  <a:outerShdw blurRad="38100" dist="38100" dir="2700000" algn="tl">
                    <a:srgbClr val="000000">
                      <a:alpha val="43137"/>
                    </a:srgbClr>
                  </a:outerShdw>
                </a:effectLst>
              </a:rPr>
              <a:t>) </a:t>
            </a:r>
          </a:p>
          <a:p>
            <a:pPr marL="0" indent="0" algn="just">
              <a:buNone/>
            </a:pPr>
            <a:r>
              <a:rPr lang="en-US" b="1" dirty="0">
                <a:solidFill>
                  <a:schemeClr val="tx1"/>
                </a:solidFill>
                <a:effectLst>
                  <a:outerShdw blurRad="38100" dist="38100" dir="2700000" algn="tl">
                    <a:srgbClr val="000000">
                      <a:alpha val="43137"/>
                    </a:srgbClr>
                  </a:outerShdw>
                </a:effectLst>
              </a:rPr>
              <a:t>zone: Service zone </a:t>
            </a:r>
          </a:p>
          <a:p>
            <a:pPr marL="0" indent="0" algn="just">
              <a:buNone/>
            </a:pPr>
            <a:r>
              <a:rPr lang="en-US" b="1" dirty="0">
                <a:solidFill>
                  <a:schemeClr val="tx1"/>
                </a:solidFill>
                <a:effectLst>
                  <a:outerShdw blurRad="38100" dist="38100" dir="2700000" algn="tl">
                    <a:srgbClr val="000000">
                      <a:alpha val="43137"/>
                    </a:srgbClr>
                  </a:outerShdw>
                </a:effectLst>
              </a:rPr>
              <a:t>Ownership: 100% public </a:t>
            </a:r>
          </a:p>
          <a:p>
            <a:pPr marL="0" indent="0" algn="just">
              <a:buNone/>
            </a:pPr>
            <a:r>
              <a:rPr lang="en-US" b="1" dirty="0">
                <a:solidFill>
                  <a:schemeClr val="tx1"/>
                </a:solidFill>
                <a:effectLst>
                  <a:outerShdw blurRad="38100" dist="38100" dir="2700000" algn="tl">
                    <a:srgbClr val="000000">
                      <a:alpha val="43137"/>
                    </a:srgbClr>
                  </a:outerShdw>
                </a:effectLst>
              </a:rPr>
              <a:t>The size of the urban plot is 1,372 m2 </a:t>
            </a:r>
          </a:p>
          <a:p>
            <a:pPr marL="0" indent="0" algn="just">
              <a:buNone/>
            </a:pPr>
            <a:r>
              <a:rPr lang="en-US" b="1" dirty="0">
                <a:solidFill>
                  <a:schemeClr val="tx1"/>
                </a:solidFill>
                <a:effectLst>
                  <a:outerShdw blurRad="38100" dist="38100" dir="2700000" algn="tl">
                    <a:srgbClr val="000000">
                      <a:alpha val="43137"/>
                    </a:srgbClr>
                  </a:outerShdw>
                </a:effectLst>
              </a:rPr>
              <a:t>Purpose: road traffic (gas station)</a:t>
            </a:r>
            <a:endParaRPr lang="en-GB" sz="2000" b="1" dirty="0">
              <a:solidFill>
                <a:schemeClr val="tx1"/>
              </a:solidFill>
            </a:endParaRPr>
          </a:p>
          <a:p>
            <a:pPr marL="0" indent="0" algn="just">
              <a:buFont typeface="Wingdings 3" charset="2"/>
              <a:buNone/>
            </a:pPr>
            <a:r>
              <a:rPr lang="en-GB" sz="2000" b="1" dirty="0">
                <a:solidFill>
                  <a:schemeClr val="tx1"/>
                </a:solidFill>
              </a:rPr>
              <a:t>               </a:t>
            </a:r>
            <a:endParaRPr lang="en-GB" b="1" dirty="0">
              <a:solidFill>
                <a:schemeClr val="tx1"/>
              </a:solidFill>
            </a:endParaRPr>
          </a:p>
        </p:txBody>
      </p:sp>
      <p:sp>
        <p:nvSpPr>
          <p:cNvPr id="5" name="Content Placeholder 2"/>
          <p:cNvSpPr txBox="1">
            <a:spLocks/>
          </p:cNvSpPr>
          <p:nvPr/>
        </p:nvSpPr>
        <p:spPr>
          <a:xfrm>
            <a:off x="227167" y="1413666"/>
            <a:ext cx="5002213" cy="2431941"/>
          </a:xfrm>
          <a:prstGeom prst="rect">
            <a:avLst/>
          </a:prstGeom>
        </p:spPr>
        <p:txBody>
          <a:bodyPr vert="horz" lIns="91440" tIns="45720" rIns="91440" bIns="45720" rtlCol="0">
            <a:normAutofit/>
          </a:bodyPr>
          <a:lstStyle>
            <a:lvl1pPr marL="342900" indent="-342900" algn="l" defTabSz="457200" rtl="0" eaLnBrk="1" latinLnBrk="0" hangingPunct="1">
              <a:spcBef>
                <a:spcPts val="1000"/>
              </a:spcBef>
              <a:spcAft>
                <a:spcPts val="0"/>
              </a:spcAft>
              <a:buClr>
                <a:schemeClr val="accent1"/>
              </a:buClr>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9pPr>
          </a:lstStyle>
          <a:p>
            <a:pPr marL="457200" indent="-457200" algn="just">
              <a:buFont typeface="Wingdings 3" charset="2"/>
              <a:buAutoNum type="arabicPeriod" startAt="4"/>
            </a:pPr>
            <a:r>
              <a:rPr lang="en-GB" sz="2000" b="1" u="sng" dirty="0">
                <a:solidFill>
                  <a:srgbClr val="FF0000"/>
                </a:solidFill>
                <a:effectLst>
                  <a:outerShdw blurRad="38100" dist="38100" dir="2700000" algn="tl">
                    <a:srgbClr val="000000">
                      <a:alpha val="43137"/>
                    </a:srgbClr>
                  </a:outerShdw>
                </a:effectLst>
              </a:rPr>
              <a:t>Location: </a:t>
            </a:r>
            <a:r>
              <a:rPr lang="en-GB" sz="2000" b="1" u="sng" dirty="0" err="1">
                <a:solidFill>
                  <a:srgbClr val="FF0000"/>
                </a:solidFill>
                <a:effectLst>
                  <a:outerShdw blurRad="38100" dist="38100" dir="2700000" algn="tl">
                    <a:srgbClr val="000000">
                      <a:alpha val="43137"/>
                    </a:srgbClr>
                  </a:outerShdw>
                </a:effectLst>
              </a:rPr>
              <a:t>Žabljak</a:t>
            </a:r>
            <a:r>
              <a:rPr lang="en-GB" sz="2000" b="1" u="sng" dirty="0">
                <a:solidFill>
                  <a:srgbClr val="FF0000"/>
                </a:solidFill>
                <a:effectLst>
                  <a:outerShdw blurRad="38100" dist="38100" dir="2700000" algn="tl">
                    <a:srgbClr val="000000">
                      <a:alpha val="43137"/>
                    </a:srgbClr>
                  </a:outerShdw>
                </a:effectLst>
              </a:rPr>
              <a:t> III</a:t>
            </a:r>
          </a:p>
          <a:p>
            <a:pPr algn="just">
              <a:buNone/>
            </a:pPr>
            <a:r>
              <a:rPr lang="en-US" b="1" dirty="0">
                <a:solidFill>
                  <a:schemeClr val="tx1"/>
                </a:solidFill>
                <a:effectLst>
                  <a:outerShdw blurRad="38100" dist="38100" dir="2700000" algn="tl">
                    <a:srgbClr val="000000">
                      <a:alpha val="43137"/>
                    </a:srgbClr>
                  </a:outerShdw>
                </a:effectLst>
              </a:rPr>
              <a:t>Address: </a:t>
            </a:r>
            <a:r>
              <a:rPr lang="en-US" b="1" dirty="0" err="1">
                <a:solidFill>
                  <a:schemeClr val="tx1"/>
                </a:solidFill>
                <a:effectLst>
                  <a:outerShdw blurRad="38100" dist="38100" dir="2700000" algn="tl">
                    <a:srgbClr val="000000">
                      <a:alpha val="43137"/>
                    </a:srgbClr>
                  </a:outerShdw>
                </a:effectLst>
              </a:rPr>
              <a:t>Narodnih</a:t>
            </a:r>
            <a:r>
              <a:rPr lang="en-US" b="1" dirty="0">
                <a:solidFill>
                  <a:schemeClr val="tx1"/>
                </a:solidFill>
                <a:effectLst>
                  <a:outerShdw blurRad="38100" dist="38100" dir="2700000" algn="tl">
                    <a:srgbClr val="000000">
                      <a:alpha val="43137"/>
                    </a:srgbClr>
                  </a:outerShdw>
                </a:effectLst>
              </a:rPr>
              <a:t> </a:t>
            </a:r>
            <a:r>
              <a:rPr lang="en-US" b="1" dirty="0" err="1">
                <a:solidFill>
                  <a:schemeClr val="tx1"/>
                </a:solidFill>
                <a:effectLst>
                  <a:outerShdw blurRad="38100" dist="38100" dir="2700000" algn="tl">
                    <a:srgbClr val="000000">
                      <a:alpha val="43137"/>
                    </a:srgbClr>
                  </a:outerShdw>
                </a:effectLst>
              </a:rPr>
              <a:t>heroja</a:t>
            </a:r>
            <a:r>
              <a:rPr lang="en-US" b="1" dirty="0">
                <a:solidFill>
                  <a:schemeClr val="tx1"/>
                </a:solidFill>
                <a:effectLst>
                  <a:outerShdw blurRad="38100" dist="38100" dir="2700000" algn="tl">
                    <a:srgbClr val="000000">
                      <a:alpha val="43137"/>
                    </a:srgbClr>
                  </a:outerShdw>
                </a:effectLst>
              </a:rPr>
              <a:t> bb (</a:t>
            </a:r>
            <a:r>
              <a:rPr lang="en-US" b="1" dirty="0" err="1">
                <a:solidFill>
                  <a:schemeClr val="tx1"/>
                </a:solidFill>
                <a:effectLst>
                  <a:outerShdw blurRad="38100" dist="38100" dir="2700000" algn="tl">
                    <a:srgbClr val="000000">
                      <a:alpha val="43137"/>
                    </a:srgbClr>
                  </a:outerShdw>
                </a:effectLst>
              </a:rPr>
              <a:t>Klještina</a:t>
            </a:r>
            <a:r>
              <a:rPr lang="en-US" b="1" dirty="0">
                <a:solidFill>
                  <a:schemeClr val="tx1"/>
                </a:solidFill>
                <a:effectLst>
                  <a:outerShdw blurRad="38100" dist="38100" dir="2700000" algn="tl">
                    <a:srgbClr val="000000">
                      <a:alpha val="43137"/>
                    </a:srgbClr>
                  </a:outerShdw>
                </a:effectLst>
              </a:rPr>
              <a:t>)</a:t>
            </a:r>
          </a:p>
          <a:p>
            <a:pPr algn="just">
              <a:buNone/>
            </a:pPr>
            <a:r>
              <a:rPr lang="en-US" b="1" dirty="0">
                <a:solidFill>
                  <a:schemeClr val="tx1"/>
                </a:solidFill>
                <a:effectLst>
                  <a:outerShdw blurRad="38100" dist="38100" dir="2700000" algn="tl">
                    <a:srgbClr val="000000">
                      <a:alpha val="43137"/>
                    </a:srgbClr>
                  </a:outerShdw>
                </a:effectLst>
              </a:rPr>
              <a:t>Business zone: Service zone </a:t>
            </a:r>
          </a:p>
          <a:p>
            <a:pPr marL="0" indent="0" algn="just">
              <a:buNone/>
            </a:pPr>
            <a:r>
              <a:rPr lang="en-US" b="1" dirty="0">
                <a:solidFill>
                  <a:schemeClr val="tx1"/>
                </a:solidFill>
                <a:effectLst>
                  <a:outerShdw blurRad="38100" dist="38100" dir="2700000" algn="tl">
                    <a:srgbClr val="000000">
                      <a:alpha val="43137"/>
                    </a:srgbClr>
                  </a:outerShdw>
                </a:effectLst>
              </a:rPr>
              <a:t>Ownership: 100% public </a:t>
            </a:r>
          </a:p>
          <a:p>
            <a:pPr marL="0" indent="0" algn="just">
              <a:buNone/>
            </a:pPr>
            <a:r>
              <a:rPr lang="en-US" b="1" dirty="0">
                <a:solidFill>
                  <a:schemeClr val="tx1"/>
                </a:solidFill>
                <a:effectLst>
                  <a:outerShdw blurRad="38100" dist="38100" dir="2700000" algn="tl">
                    <a:srgbClr val="000000">
                      <a:alpha val="43137"/>
                    </a:srgbClr>
                  </a:outerShdw>
                </a:effectLst>
              </a:rPr>
              <a:t>The size of the urban plot is 2,049 m2 Purpose: industry and production</a:t>
            </a:r>
            <a:r>
              <a:rPr lang="en-GB" sz="1400" b="1" dirty="0">
                <a:solidFill>
                  <a:schemeClr val="tx1"/>
                </a:solidFill>
              </a:rPr>
              <a:t>                 </a:t>
            </a:r>
          </a:p>
        </p:txBody>
      </p:sp>
      <p:sp>
        <p:nvSpPr>
          <p:cNvPr id="7" name="Title 3"/>
          <p:cNvSpPr>
            <a:spLocks noGrp="1"/>
          </p:cNvSpPr>
          <p:nvPr>
            <p:ph type="title"/>
          </p:nvPr>
        </p:nvSpPr>
        <p:spPr>
          <a:xfrm>
            <a:off x="838200" y="426575"/>
            <a:ext cx="7735349" cy="945025"/>
          </a:xfrm>
        </p:spPr>
        <p:txBody>
          <a:bodyPr>
            <a:normAutofit fontScale="90000"/>
          </a:bodyPr>
          <a:lstStyle/>
          <a:p>
            <a:r>
              <a:rPr lang="en-US" sz="4000" b="1" dirty="0">
                <a:ln w="19050">
                  <a:solidFill>
                    <a:schemeClr val="tx1"/>
                  </a:solidFill>
                </a:ln>
                <a:solidFill>
                  <a:srgbClr val="00B0F0"/>
                </a:solidFill>
                <a:effectLst>
                  <a:outerShdw blurRad="38100" dist="38100" dir="2700000" algn="tl">
                    <a:srgbClr val="000000">
                      <a:alpha val="43137"/>
                    </a:srgbClr>
                  </a:outerShdw>
                </a:effectLst>
              </a:rPr>
              <a:t>Business zones/industrial locations</a:t>
            </a:r>
            <a:r>
              <a:rPr lang="en-US" b="1" dirty="0">
                <a:ln w="19050">
                  <a:solidFill>
                    <a:schemeClr val="tx1"/>
                  </a:solidFill>
                </a:ln>
                <a:solidFill>
                  <a:srgbClr val="00B0F0"/>
                </a:solidFill>
                <a:effectLst>
                  <a:outerShdw blurRad="38100" dist="38100" dir="2700000" algn="tl">
                    <a:srgbClr val="000000">
                      <a:alpha val="43137"/>
                    </a:srgbClr>
                  </a:outerShdw>
                </a:effectLst>
              </a:rPr>
              <a:t/>
            </a:r>
            <a:br>
              <a:rPr lang="en-US" b="1" dirty="0">
                <a:ln w="19050">
                  <a:solidFill>
                    <a:schemeClr val="tx1"/>
                  </a:solidFill>
                </a:ln>
                <a:solidFill>
                  <a:srgbClr val="00B0F0"/>
                </a:solidFill>
                <a:effectLst>
                  <a:outerShdw blurRad="38100" dist="38100" dir="2700000" algn="tl">
                    <a:srgbClr val="000000">
                      <a:alpha val="43137"/>
                    </a:srgbClr>
                  </a:outerShdw>
                </a:effectLst>
              </a:rPr>
            </a:br>
            <a:r>
              <a:rPr lang="en-US" b="1" dirty="0">
                <a:ln w="19050">
                  <a:solidFill>
                    <a:schemeClr val="tx1"/>
                  </a:solidFill>
                </a:ln>
                <a:solidFill>
                  <a:srgbClr val="00B0F0"/>
                </a:solidFill>
                <a:effectLst>
                  <a:outerShdw blurRad="38100" dist="38100" dir="2700000" algn="tl">
                    <a:srgbClr val="000000">
                      <a:alpha val="43137"/>
                    </a:srgbClr>
                  </a:outerShdw>
                </a:effectLst>
              </a:rPr>
              <a:t/>
            </a:r>
            <a:br>
              <a:rPr lang="en-US" b="1" dirty="0">
                <a:ln w="19050">
                  <a:solidFill>
                    <a:schemeClr val="tx1"/>
                  </a:solidFill>
                </a:ln>
                <a:solidFill>
                  <a:srgbClr val="00B0F0"/>
                </a:solidFill>
                <a:effectLst>
                  <a:outerShdw blurRad="38100" dist="38100" dir="2700000" algn="tl">
                    <a:srgbClr val="000000">
                      <a:alpha val="43137"/>
                    </a:srgbClr>
                  </a:outerShdw>
                </a:effectLst>
              </a:rPr>
            </a:br>
            <a:endParaRPr lang="en-US" b="1" dirty="0">
              <a:ln w="19050">
                <a:solidFill>
                  <a:schemeClr val="tx1"/>
                </a:solidFill>
              </a:ln>
              <a:solidFill>
                <a:srgbClr val="00B0F0"/>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165583010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2" cstate="print">
            <a:alphaModFix amt="38000"/>
            <a:lum/>
          </a:blip>
          <a:srcRect/>
          <a:stretch>
            <a:fillRect t="-15000" b="-15000"/>
          </a:stretch>
        </a:blip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978558" y="1657830"/>
            <a:ext cx="7938939" cy="4768137"/>
          </a:xfrm>
        </p:spPr>
        <p:txBody>
          <a:bodyPr>
            <a:normAutofit fontScale="92500" lnSpcReduction="10000"/>
          </a:bodyPr>
          <a:lstStyle/>
          <a:p>
            <a:pPr marL="457200" indent="-457200" algn="just">
              <a:buAutoNum type="arabicPeriod"/>
            </a:pPr>
            <a:r>
              <a:rPr lang="en-US" sz="2000" b="1" u="sng" dirty="0">
                <a:solidFill>
                  <a:srgbClr val="FF0000"/>
                </a:solidFill>
                <a:effectLst>
                  <a:outerShdw blurRad="38100" dist="38100" dir="2700000" algn="tl">
                    <a:srgbClr val="000000">
                      <a:alpha val="43137"/>
                    </a:srgbClr>
                  </a:outerShdw>
                </a:effectLst>
              </a:rPr>
              <a:t>Location of the former military barracks </a:t>
            </a:r>
          </a:p>
          <a:p>
            <a:pPr marL="457200" indent="-457200" algn="just">
              <a:buNone/>
            </a:pPr>
            <a:r>
              <a:rPr lang="en-US" sz="2000" b="1" dirty="0">
                <a:solidFill>
                  <a:schemeClr val="tx1"/>
                </a:solidFill>
                <a:effectLst>
                  <a:outerShdw blurRad="38100" dist="38100" dir="2700000" algn="tl">
                    <a:srgbClr val="000000">
                      <a:alpha val="43137"/>
                    </a:srgbClr>
                  </a:outerShdw>
                </a:effectLst>
              </a:rPr>
              <a:t>size: 13,502 m2 </a:t>
            </a:r>
          </a:p>
          <a:p>
            <a:pPr marL="457200" indent="-457200" algn="just">
              <a:buNone/>
            </a:pPr>
            <a:r>
              <a:rPr lang="en-US" sz="2000" b="1" dirty="0">
                <a:solidFill>
                  <a:schemeClr val="tx1"/>
                </a:solidFill>
                <a:effectLst>
                  <a:outerShdw blurRad="38100" dist="38100" dir="2700000" algn="tl">
                    <a:srgbClr val="000000">
                      <a:alpha val="43137"/>
                    </a:srgbClr>
                  </a:outerShdw>
                </a:effectLst>
              </a:rPr>
              <a:t>property: public/state of Montenegro </a:t>
            </a:r>
            <a:endParaRPr lang="en-US" sz="2000" b="1" dirty="0">
              <a:solidFill>
                <a:srgbClr val="FF0000"/>
              </a:solidFill>
              <a:effectLst>
                <a:outerShdw blurRad="38100" dist="38100" dir="2700000" algn="tl">
                  <a:srgbClr val="000000">
                    <a:alpha val="43137"/>
                  </a:srgbClr>
                </a:outerShdw>
              </a:effectLst>
            </a:endParaRPr>
          </a:p>
          <a:p>
            <a:pPr marL="457200" indent="-457200" algn="just">
              <a:buNone/>
            </a:pPr>
            <a:r>
              <a:rPr lang="en-US" sz="2000" b="1" dirty="0">
                <a:solidFill>
                  <a:srgbClr val="FF0000"/>
                </a:solidFill>
                <a:effectLst>
                  <a:outerShdw blurRad="38100" dist="38100" dir="2700000" algn="tl">
                    <a:srgbClr val="000000">
                      <a:alpha val="43137"/>
                    </a:srgbClr>
                  </a:outerShdw>
                </a:effectLst>
              </a:rPr>
              <a:t>2.   </a:t>
            </a:r>
            <a:r>
              <a:rPr lang="en-US" sz="2000" b="1" u="sng" dirty="0">
                <a:solidFill>
                  <a:srgbClr val="FF0000"/>
                </a:solidFill>
                <a:effectLst>
                  <a:outerShdw blurRad="38100" dist="38100" dir="2700000" algn="tl">
                    <a:srgbClr val="000000">
                      <a:alpha val="43137"/>
                    </a:srgbClr>
                  </a:outerShdw>
                </a:effectLst>
              </a:rPr>
              <a:t>Location of Enigma II </a:t>
            </a:r>
          </a:p>
          <a:p>
            <a:pPr marL="457200" indent="-457200" algn="just">
              <a:buNone/>
            </a:pPr>
            <a:r>
              <a:rPr lang="en-US" sz="2000" b="1" dirty="0">
                <a:solidFill>
                  <a:schemeClr val="tx1"/>
                </a:solidFill>
                <a:effectLst>
                  <a:outerShdw blurRad="38100" dist="38100" dir="2700000" algn="tl">
                    <a:srgbClr val="000000">
                      <a:alpha val="43137"/>
                    </a:srgbClr>
                  </a:outerShdw>
                </a:effectLst>
              </a:rPr>
              <a:t>size: 1,226m2; </a:t>
            </a:r>
          </a:p>
          <a:p>
            <a:pPr marL="457200" indent="-457200" algn="just">
              <a:buNone/>
            </a:pPr>
            <a:r>
              <a:rPr lang="en-US" sz="2000" b="1" dirty="0">
                <a:solidFill>
                  <a:schemeClr val="tx1"/>
                </a:solidFill>
                <a:effectLst>
                  <a:outerShdw blurRad="38100" dist="38100" dir="2700000" algn="tl">
                    <a:srgbClr val="000000">
                      <a:alpha val="43137"/>
                    </a:srgbClr>
                  </a:outerShdw>
                </a:effectLst>
              </a:rPr>
              <a:t>property: public/Municipality of </a:t>
            </a:r>
            <a:r>
              <a:rPr lang="en-US" sz="2000" b="1" dirty="0" err="1">
                <a:solidFill>
                  <a:schemeClr val="tx1"/>
                </a:solidFill>
                <a:effectLst>
                  <a:outerShdw blurRad="38100" dist="38100" dir="2700000" algn="tl">
                    <a:srgbClr val="000000">
                      <a:alpha val="43137"/>
                    </a:srgbClr>
                  </a:outerShdw>
                </a:effectLst>
              </a:rPr>
              <a:t>Žabljak</a:t>
            </a:r>
            <a:endParaRPr lang="en-US" sz="2000" b="1" dirty="0">
              <a:solidFill>
                <a:schemeClr val="tx1"/>
              </a:solidFill>
              <a:effectLst>
                <a:outerShdw blurRad="38100" dist="38100" dir="2700000" algn="tl">
                  <a:srgbClr val="000000">
                    <a:alpha val="43137"/>
                  </a:srgbClr>
                </a:outerShdw>
              </a:effectLst>
            </a:endParaRPr>
          </a:p>
          <a:p>
            <a:pPr marL="457200" indent="-457200" algn="just">
              <a:buNone/>
            </a:pPr>
            <a:r>
              <a:rPr lang="en-GB" sz="2000" b="1" u="sng" dirty="0">
                <a:solidFill>
                  <a:srgbClr val="FF0000"/>
                </a:solidFill>
                <a:effectLst>
                  <a:outerShdw blurRad="38100" dist="38100" dir="2700000" algn="tl">
                    <a:srgbClr val="000000">
                      <a:alpha val="43137"/>
                    </a:srgbClr>
                  </a:outerShdw>
                </a:effectLst>
              </a:rPr>
              <a:t>3. </a:t>
            </a:r>
            <a:r>
              <a:rPr lang="en-GB" sz="2000" b="1" u="sng" dirty="0">
                <a:solidFill>
                  <a:srgbClr val="FF0000"/>
                </a:solidFill>
              </a:rPr>
              <a:t>Location next to MUP residential building</a:t>
            </a:r>
            <a:endParaRPr lang="en-GB" sz="2000" b="1" u="sng" dirty="0">
              <a:solidFill>
                <a:srgbClr val="FF0000"/>
              </a:solidFill>
              <a:effectLst>
                <a:outerShdw blurRad="38100" dist="38100" dir="2700000" algn="tl">
                  <a:srgbClr val="000000">
                    <a:alpha val="43137"/>
                  </a:srgbClr>
                </a:outerShdw>
              </a:effectLst>
            </a:endParaRPr>
          </a:p>
          <a:p>
            <a:pPr marL="457200" indent="-457200" algn="just">
              <a:buNone/>
            </a:pPr>
            <a:r>
              <a:rPr lang="en-US" sz="2200" b="1" dirty="0">
                <a:solidFill>
                  <a:schemeClr val="tx1"/>
                </a:solidFill>
                <a:effectLst>
                  <a:outerShdw blurRad="38100" dist="38100" dir="2700000" algn="tl">
                    <a:srgbClr val="000000">
                      <a:alpha val="43137"/>
                    </a:srgbClr>
                  </a:outerShdw>
                </a:effectLst>
              </a:rPr>
              <a:t>size: 1,829m2; </a:t>
            </a:r>
          </a:p>
          <a:p>
            <a:pPr marL="457200" indent="-457200" algn="just">
              <a:buNone/>
            </a:pPr>
            <a:r>
              <a:rPr lang="en-US" sz="2200" b="1" dirty="0">
                <a:solidFill>
                  <a:schemeClr val="tx1"/>
                </a:solidFill>
                <a:effectLst>
                  <a:outerShdw blurRad="38100" dist="38100" dir="2700000" algn="tl">
                    <a:srgbClr val="000000">
                      <a:alpha val="43137"/>
                    </a:srgbClr>
                  </a:outerShdw>
                </a:effectLst>
              </a:rPr>
              <a:t>property: public/Municipality of </a:t>
            </a:r>
            <a:r>
              <a:rPr lang="en-US" sz="2200" b="1" dirty="0" err="1">
                <a:solidFill>
                  <a:schemeClr val="tx1"/>
                </a:solidFill>
                <a:effectLst>
                  <a:outerShdw blurRad="38100" dist="38100" dir="2700000" algn="tl">
                    <a:srgbClr val="000000">
                      <a:alpha val="43137"/>
                    </a:srgbClr>
                  </a:outerShdw>
                </a:effectLst>
              </a:rPr>
              <a:t>Žabljak</a:t>
            </a:r>
            <a:endParaRPr lang="en-US" sz="2200" b="1" dirty="0">
              <a:solidFill>
                <a:schemeClr val="tx1"/>
              </a:solidFill>
              <a:effectLst>
                <a:outerShdw blurRad="38100" dist="38100" dir="2700000" algn="tl">
                  <a:srgbClr val="000000">
                    <a:alpha val="43137"/>
                  </a:srgbClr>
                </a:outerShdw>
              </a:effectLst>
            </a:endParaRPr>
          </a:p>
          <a:p>
            <a:pPr marL="0" indent="0">
              <a:buNone/>
            </a:pPr>
            <a:endParaRPr lang="en-GB" sz="1600" b="1" dirty="0"/>
          </a:p>
          <a:p>
            <a:pPr marL="0" indent="0">
              <a:buNone/>
            </a:pPr>
            <a:r>
              <a:rPr lang="en-GB" sz="1600" b="1" dirty="0">
                <a:solidFill>
                  <a:schemeClr val="tx1"/>
                </a:solidFill>
                <a:effectLst>
                  <a:outerShdw blurRad="38100" dist="38100" dir="2700000" algn="tl">
                    <a:srgbClr val="000000">
                      <a:alpha val="43137"/>
                    </a:srgbClr>
                  </a:outerShdw>
                </a:effectLst>
              </a:rPr>
              <a:t>*More </a:t>
            </a:r>
            <a:r>
              <a:rPr lang="en-GB" sz="1600" b="1" dirty="0" err="1">
                <a:solidFill>
                  <a:schemeClr val="tx1"/>
                </a:solidFill>
                <a:effectLst>
                  <a:outerShdw blurRad="38100" dist="38100" dir="2700000" algn="tl">
                    <a:srgbClr val="000000">
                      <a:alpha val="43137"/>
                    </a:srgbClr>
                  </a:outerShdw>
                </a:effectLst>
              </a:rPr>
              <a:t>informations</a:t>
            </a:r>
            <a:r>
              <a:rPr lang="en-GB" sz="1600" b="1" dirty="0">
                <a:solidFill>
                  <a:schemeClr val="tx1"/>
                </a:solidFill>
                <a:effectLst>
                  <a:outerShdw blurRad="38100" dist="38100" dir="2700000" algn="tl">
                    <a:srgbClr val="000000">
                      <a:alpha val="43137"/>
                    </a:srgbClr>
                  </a:outerShdw>
                </a:effectLst>
              </a:rPr>
              <a:t>:</a:t>
            </a:r>
          </a:p>
          <a:p>
            <a:pPr marL="0" indent="0">
              <a:buNone/>
            </a:pPr>
            <a:r>
              <a:rPr lang="en-GB" dirty="0">
                <a:hlinkClick r:id="rId3"/>
              </a:rPr>
              <a:t>https://zabljak.me/docs/1715597145-Greenfield%20location%20datebase.pdf</a:t>
            </a:r>
            <a:endParaRPr lang="en-GB" dirty="0"/>
          </a:p>
        </p:txBody>
      </p:sp>
      <p:sp>
        <p:nvSpPr>
          <p:cNvPr id="5" name="Title 3"/>
          <p:cNvSpPr>
            <a:spLocks noGrp="1"/>
          </p:cNvSpPr>
          <p:nvPr>
            <p:ph type="title"/>
          </p:nvPr>
        </p:nvSpPr>
        <p:spPr>
          <a:xfrm>
            <a:off x="838200" y="426575"/>
            <a:ext cx="7735349" cy="945025"/>
          </a:xfrm>
        </p:spPr>
        <p:txBody>
          <a:bodyPr>
            <a:normAutofit/>
          </a:bodyPr>
          <a:lstStyle/>
          <a:p>
            <a:r>
              <a:rPr lang="en-US" sz="4000" b="1" dirty="0">
                <a:ln w="19050">
                  <a:solidFill>
                    <a:schemeClr val="tx1"/>
                  </a:solidFill>
                </a:ln>
                <a:solidFill>
                  <a:srgbClr val="00B0F0"/>
                </a:solidFill>
                <a:effectLst>
                  <a:outerShdw blurRad="38100" dist="38100" dir="2700000" algn="tl">
                    <a:srgbClr val="000000">
                      <a:alpha val="43137"/>
                    </a:srgbClr>
                  </a:outerShdw>
                </a:effectLst>
              </a:rPr>
              <a:t>GREENFIELD LOCATIONS</a:t>
            </a:r>
            <a:endParaRPr lang="en-US" b="1" dirty="0">
              <a:ln w="19050">
                <a:solidFill>
                  <a:schemeClr val="tx1"/>
                </a:solidFill>
              </a:ln>
              <a:solidFill>
                <a:srgbClr val="00B0F0"/>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59661931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2" cstate="print">
            <a:alphaModFix amt="38000"/>
            <a:lum/>
          </a:blip>
          <a:srcRect/>
          <a:stretch>
            <a:fillRect/>
          </a:stretch>
        </a:blip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456314" y="1788156"/>
            <a:ext cx="5558592" cy="3622744"/>
          </a:xfrm>
        </p:spPr>
        <p:txBody>
          <a:bodyPr>
            <a:normAutofit fontScale="85000" lnSpcReduction="20000"/>
          </a:bodyPr>
          <a:lstStyle/>
          <a:p>
            <a:pPr marL="0" indent="0" algn="just">
              <a:buNone/>
            </a:pPr>
            <a:r>
              <a:rPr lang="en-US" sz="2400" b="1" dirty="0">
                <a:solidFill>
                  <a:srgbClr val="FF0000"/>
                </a:solidFill>
                <a:effectLst>
                  <a:outerShdw blurRad="38100" dist="38100" dir="2700000" algn="tl">
                    <a:srgbClr val="000000">
                      <a:alpha val="43137"/>
                    </a:srgbClr>
                  </a:outerShdw>
                </a:effectLst>
              </a:rPr>
              <a:t>1. Location of the old hospital </a:t>
            </a:r>
          </a:p>
          <a:p>
            <a:pPr marL="0" indent="0" algn="just">
              <a:buNone/>
            </a:pPr>
            <a:r>
              <a:rPr lang="en-US" b="1" dirty="0">
                <a:solidFill>
                  <a:schemeClr val="tx1"/>
                </a:solidFill>
                <a:effectLst>
                  <a:outerShdw blurRad="38100" dist="38100" dir="2700000" algn="tl">
                    <a:srgbClr val="000000">
                      <a:alpha val="43137"/>
                    </a:srgbClr>
                  </a:outerShdw>
                </a:effectLst>
              </a:rPr>
              <a:t>size: 431m2; </a:t>
            </a:r>
          </a:p>
          <a:p>
            <a:pPr marL="0" indent="0" algn="just">
              <a:buNone/>
            </a:pPr>
            <a:r>
              <a:rPr lang="en-US" b="1" dirty="0">
                <a:solidFill>
                  <a:schemeClr val="tx1"/>
                </a:solidFill>
                <a:effectLst>
                  <a:outerShdw blurRad="38100" dist="38100" dir="2700000" algn="tl">
                    <a:srgbClr val="000000">
                      <a:alpha val="43137"/>
                    </a:srgbClr>
                  </a:outerShdw>
                </a:effectLst>
              </a:rPr>
              <a:t>property: public/state of Montenegro </a:t>
            </a:r>
          </a:p>
          <a:p>
            <a:pPr marL="0" indent="0" algn="just">
              <a:buNone/>
            </a:pPr>
            <a:endParaRPr lang="en-US" b="1" dirty="0">
              <a:solidFill>
                <a:schemeClr val="tx1"/>
              </a:solidFill>
              <a:effectLst>
                <a:outerShdw blurRad="38100" dist="38100" dir="2700000" algn="tl">
                  <a:srgbClr val="000000">
                    <a:alpha val="43137"/>
                  </a:srgbClr>
                </a:outerShdw>
              </a:effectLst>
            </a:endParaRPr>
          </a:p>
          <a:p>
            <a:pPr marL="0" indent="0" algn="just">
              <a:buNone/>
            </a:pPr>
            <a:r>
              <a:rPr lang="en-US" sz="2400" b="1" dirty="0">
                <a:solidFill>
                  <a:srgbClr val="FF0000"/>
                </a:solidFill>
                <a:effectLst>
                  <a:outerShdw blurRad="38100" dist="38100" dir="2700000" algn="tl">
                    <a:srgbClr val="000000">
                      <a:alpha val="43137"/>
                    </a:srgbClr>
                  </a:outerShdw>
                </a:effectLst>
              </a:rPr>
              <a:t>2. The location of the former </a:t>
            </a:r>
          </a:p>
          <a:p>
            <a:pPr marL="0" indent="0" algn="just">
              <a:buNone/>
            </a:pPr>
            <a:r>
              <a:rPr lang="en-US" sz="2400" b="1" dirty="0">
                <a:solidFill>
                  <a:srgbClr val="FF0000"/>
                </a:solidFill>
                <a:effectLst>
                  <a:outerShdw blurRad="38100" dist="38100" dir="2700000" algn="tl">
                    <a:srgbClr val="000000">
                      <a:alpha val="43137"/>
                    </a:srgbClr>
                  </a:outerShdw>
                </a:effectLst>
              </a:rPr>
              <a:t>sawmill on </a:t>
            </a:r>
            <a:r>
              <a:rPr lang="en-US" sz="2400" b="1" dirty="0" err="1">
                <a:solidFill>
                  <a:srgbClr val="FF0000"/>
                </a:solidFill>
                <a:effectLst>
                  <a:outerShdw blurRad="38100" dist="38100" dir="2700000" algn="tl">
                    <a:srgbClr val="000000">
                      <a:alpha val="43137"/>
                    </a:srgbClr>
                  </a:outerShdw>
                </a:effectLst>
              </a:rPr>
              <a:t>Njegovuđa</a:t>
            </a:r>
            <a:r>
              <a:rPr lang="en-US" sz="2400" b="1" dirty="0">
                <a:solidFill>
                  <a:srgbClr val="FF0000"/>
                </a:solidFill>
                <a:effectLst>
                  <a:outerShdw blurRad="38100" dist="38100" dir="2700000" algn="tl">
                    <a:srgbClr val="000000">
                      <a:alpha val="43137"/>
                    </a:srgbClr>
                  </a:outerShdw>
                </a:effectLst>
              </a:rPr>
              <a:t> </a:t>
            </a:r>
          </a:p>
          <a:p>
            <a:pPr marL="0" indent="0" algn="just">
              <a:buNone/>
            </a:pPr>
            <a:r>
              <a:rPr lang="en-US" b="1" dirty="0">
                <a:solidFill>
                  <a:schemeClr val="tx1"/>
                </a:solidFill>
                <a:effectLst>
                  <a:outerShdw blurRad="38100" dist="38100" dir="2700000" algn="tl">
                    <a:srgbClr val="000000">
                      <a:alpha val="43137"/>
                    </a:srgbClr>
                  </a:outerShdw>
                </a:effectLst>
              </a:rPr>
              <a:t>size: 76,146m2; </a:t>
            </a:r>
          </a:p>
          <a:p>
            <a:pPr marL="0" indent="0" algn="just">
              <a:buNone/>
            </a:pPr>
            <a:r>
              <a:rPr lang="en-US" b="1" dirty="0">
                <a:solidFill>
                  <a:schemeClr val="tx1"/>
                </a:solidFill>
                <a:effectLst>
                  <a:outerShdw blurRad="38100" dist="38100" dir="2700000" algn="tl">
                    <a:srgbClr val="000000">
                      <a:alpha val="43137"/>
                    </a:srgbClr>
                  </a:outerShdw>
                </a:effectLst>
              </a:rPr>
              <a:t>ownership: private</a:t>
            </a:r>
            <a:endParaRPr lang="en-GB" b="1" dirty="0">
              <a:solidFill>
                <a:schemeClr val="tx1"/>
              </a:solidFill>
              <a:effectLst>
                <a:outerShdw blurRad="38100" dist="38100" dir="2700000" algn="tl">
                  <a:srgbClr val="000000">
                    <a:alpha val="43137"/>
                  </a:srgbClr>
                </a:outerShdw>
              </a:effectLst>
            </a:endParaRPr>
          </a:p>
          <a:p>
            <a:pPr marL="0" indent="0">
              <a:buNone/>
            </a:pPr>
            <a:r>
              <a:rPr lang="en-GB" sz="2400" dirty="0"/>
              <a:t>More </a:t>
            </a:r>
            <a:r>
              <a:rPr lang="en-GB" sz="2400" dirty="0" err="1"/>
              <a:t>informations</a:t>
            </a:r>
            <a:r>
              <a:rPr lang="en-GB" sz="2400" dirty="0"/>
              <a:t>:</a:t>
            </a:r>
          </a:p>
          <a:p>
            <a:pPr>
              <a:buFontTx/>
              <a:buChar char="-"/>
            </a:pPr>
            <a:r>
              <a:rPr lang="en-GB" sz="2400" dirty="0">
                <a:hlinkClick r:id="rId3"/>
              </a:rPr>
              <a:t>https://zabljak.me/docs/1715596920-Brownfield%20location%20datebase.pdf</a:t>
            </a:r>
            <a:endParaRPr lang="en-GB" sz="2400" dirty="0"/>
          </a:p>
        </p:txBody>
      </p:sp>
      <p:sp>
        <p:nvSpPr>
          <p:cNvPr id="5" name="Title 3"/>
          <p:cNvSpPr>
            <a:spLocks noGrp="1"/>
          </p:cNvSpPr>
          <p:nvPr>
            <p:ph type="title"/>
          </p:nvPr>
        </p:nvSpPr>
        <p:spPr>
          <a:xfrm>
            <a:off x="838200" y="426575"/>
            <a:ext cx="7735349" cy="945025"/>
          </a:xfrm>
        </p:spPr>
        <p:txBody>
          <a:bodyPr>
            <a:normAutofit/>
          </a:bodyPr>
          <a:lstStyle/>
          <a:p>
            <a:r>
              <a:rPr lang="en-US" sz="4000" b="1" dirty="0">
                <a:ln w="19050">
                  <a:solidFill>
                    <a:schemeClr val="tx1"/>
                  </a:solidFill>
                </a:ln>
                <a:solidFill>
                  <a:srgbClr val="00B0F0"/>
                </a:solidFill>
                <a:effectLst>
                  <a:outerShdw blurRad="38100" dist="38100" dir="2700000" algn="tl">
                    <a:srgbClr val="000000">
                      <a:alpha val="43137"/>
                    </a:srgbClr>
                  </a:outerShdw>
                </a:effectLst>
              </a:rPr>
              <a:t>BROWNFIELD LOCATIONS</a:t>
            </a:r>
            <a:endParaRPr lang="en-US" b="1" dirty="0">
              <a:ln w="19050">
                <a:solidFill>
                  <a:schemeClr val="tx1"/>
                </a:solidFill>
              </a:ln>
              <a:solidFill>
                <a:srgbClr val="00B0F0"/>
              </a:solidFill>
              <a:effectLst>
                <a:outerShdw blurRad="38100" dist="38100" dir="2700000" algn="tl">
                  <a:srgbClr val="000000">
                    <a:alpha val="43137"/>
                  </a:srgbClr>
                </a:outerShdw>
              </a:effectLst>
            </a:endParaRPr>
          </a:p>
        </p:txBody>
      </p:sp>
      <p:sp>
        <p:nvSpPr>
          <p:cNvPr id="6" name="Content Placeholder 2"/>
          <p:cNvSpPr txBox="1">
            <a:spLocks/>
          </p:cNvSpPr>
          <p:nvPr/>
        </p:nvSpPr>
        <p:spPr>
          <a:xfrm>
            <a:off x="6182687" y="1828800"/>
            <a:ext cx="5603846" cy="3884104"/>
          </a:xfrm>
          <a:prstGeom prst="rect">
            <a:avLst/>
          </a:prstGeom>
        </p:spPr>
        <p:txBody>
          <a:bodyPr vert="horz" lIns="91440" tIns="45720" rIns="91440" bIns="45720" rtlCol="0">
            <a:normAutofit/>
          </a:bodyPr>
          <a:lstStyle/>
          <a:p>
            <a:pPr lvl="0" algn="just" defTabSz="457200">
              <a:spcBef>
                <a:spcPts val="1000"/>
              </a:spcBef>
              <a:buClr>
                <a:schemeClr val="accent1"/>
              </a:buClr>
            </a:pPr>
            <a:r>
              <a:rPr lang="en-US" sz="2400" b="1" dirty="0">
                <a:solidFill>
                  <a:srgbClr val="FF0000"/>
                </a:solidFill>
                <a:effectLst>
                  <a:outerShdw blurRad="38100" dist="38100" dir="2700000" algn="tl">
                    <a:srgbClr val="000000">
                      <a:alpha val="43137"/>
                    </a:srgbClr>
                  </a:outerShdw>
                </a:effectLst>
              </a:rPr>
              <a:t>3. Location of the bus station </a:t>
            </a:r>
          </a:p>
          <a:p>
            <a:pPr lvl="0" algn="just" defTabSz="457200">
              <a:spcBef>
                <a:spcPts val="1000"/>
              </a:spcBef>
              <a:buClr>
                <a:schemeClr val="accent1"/>
              </a:buClr>
            </a:pPr>
            <a:r>
              <a:rPr lang="en-US" b="1" dirty="0">
                <a:effectLst>
                  <a:outerShdw blurRad="38100" dist="38100" dir="2700000" algn="tl">
                    <a:srgbClr val="000000">
                      <a:alpha val="43137"/>
                    </a:srgbClr>
                  </a:outerShdw>
                </a:effectLst>
              </a:rPr>
              <a:t>size: 1,480m2; </a:t>
            </a:r>
          </a:p>
          <a:p>
            <a:pPr lvl="0" algn="just" defTabSz="457200">
              <a:spcBef>
                <a:spcPts val="1000"/>
              </a:spcBef>
              <a:buClr>
                <a:schemeClr val="accent1"/>
              </a:buClr>
            </a:pPr>
            <a:r>
              <a:rPr lang="en-US" b="1" dirty="0">
                <a:effectLst>
                  <a:outerShdw blurRad="38100" dist="38100" dir="2700000" algn="tl">
                    <a:srgbClr val="000000">
                      <a:alpha val="43137"/>
                    </a:srgbClr>
                  </a:outerShdw>
                </a:effectLst>
              </a:rPr>
              <a:t>property: public/state of Montenegro </a:t>
            </a:r>
          </a:p>
          <a:p>
            <a:pPr lvl="0" algn="just" defTabSz="457200">
              <a:spcBef>
                <a:spcPts val="1000"/>
              </a:spcBef>
              <a:buClr>
                <a:schemeClr val="accent1"/>
              </a:buClr>
            </a:pPr>
            <a:endParaRPr lang="en-US" b="1" dirty="0">
              <a:effectLst>
                <a:outerShdw blurRad="38100" dist="38100" dir="2700000" algn="tl">
                  <a:srgbClr val="000000">
                    <a:alpha val="43137"/>
                  </a:srgbClr>
                </a:outerShdw>
              </a:effectLst>
            </a:endParaRPr>
          </a:p>
          <a:p>
            <a:pPr lvl="0" algn="just" defTabSz="457200">
              <a:spcBef>
                <a:spcPts val="1000"/>
              </a:spcBef>
              <a:buClr>
                <a:schemeClr val="accent1"/>
              </a:buClr>
            </a:pPr>
            <a:r>
              <a:rPr lang="en-US" sz="2400" b="1" dirty="0">
                <a:solidFill>
                  <a:srgbClr val="FF0000"/>
                </a:solidFill>
                <a:effectLst>
                  <a:outerShdw blurRad="38100" dist="38100" dir="2700000" algn="tl">
                    <a:srgbClr val="000000">
                      <a:alpha val="43137"/>
                    </a:srgbClr>
                  </a:outerShdw>
                </a:effectLst>
              </a:rPr>
              <a:t>4. Location "</a:t>
            </a:r>
            <a:r>
              <a:rPr lang="en-US" sz="2400" b="1" dirty="0" err="1">
                <a:solidFill>
                  <a:srgbClr val="FF0000"/>
                </a:solidFill>
                <a:effectLst>
                  <a:outerShdw blurRad="38100" dist="38100" dir="2700000" algn="tl">
                    <a:srgbClr val="000000">
                      <a:alpha val="43137"/>
                    </a:srgbClr>
                  </a:outerShdw>
                </a:effectLst>
              </a:rPr>
              <a:t>Gorske</a:t>
            </a:r>
            <a:r>
              <a:rPr lang="en-US" sz="2400" b="1" dirty="0">
                <a:solidFill>
                  <a:srgbClr val="FF0000"/>
                </a:solidFill>
                <a:effectLst>
                  <a:outerShdw blurRad="38100" dist="38100" dir="2700000" algn="tl">
                    <a:srgbClr val="000000">
                      <a:alpha val="43137"/>
                    </a:srgbClr>
                  </a:outerShdw>
                </a:effectLst>
              </a:rPr>
              <a:t> </a:t>
            </a:r>
            <a:r>
              <a:rPr lang="en-US" sz="2400" b="1" dirty="0" err="1">
                <a:solidFill>
                  <a:srgbClr val="FF0000"/>
                </a:solidFill>
                <a:effectLst>
                  <a:outerShdw blurRad="38100" dist="38100" dir="2700000" algn="tl">
                    <a:srgbClr val="000000">
                      <a:alpha val="43137"/>
                    </a:srgbClr>
                  </a:outerShdw>
                </a:effectLst>
              </a:rPr>
              <a:t>oči</a:t>
            </a:r>
            <a:r>
              <a:rPr lang="en-US" sz="2400" b="1" dirty="0">
                <a:solidFill>
                  <a:srgbClr val="FF0000"/>
                </a:solidFill>
                <a:effectLst>
                  <a:outerShdw blurRad="38100" dist="38100" dir="2700000" algn="tl">
                    <a:srgbClr val="000000">
                      <a:alpha val="43137"/>
                    </a:srgbClr>
                  </a:outerShdw>
                </a:effectLst>
              </a:rPr>
              <a:t>" </a:t>
            </a:r>
          </a:p>
          <a:p>
            <a:pPr lvl="0" algn="just" defTabSz="457200">
              <a:spcBef>
                <a:spcPts val="1000"/>
              </a:spcBef>
              <a:buClr>
                <a:schemeClr val="accent1"/>
              </a:buClr>
            </a:pPr>
            <a:r>
              <a:rPr lang="en-US" b="1" dirty="0">
                <a:effectLst>
                  <a:outerShdw blurRad="38100" dist="38100" dir="2700000" algn="tl">
                    <a:srgbClr val="000000">
                      <a:alpha val="43137"/>
                    </a:srgbClr>
                  </a:outerShdw>
                </a:effectLst>
              </a:rPr>
              <a:t>size: 9,338m2;</a:t>
            </a:r>
          </a:p>
          <a:p>
            <a:pPr lvl="0" algn="just" defTabSz="457200">
              <a:spcBef>
                <a:spcPts val="1000"/>
              </a:spcBef>
              <a:buClr>
                <a:schemeClr val="accent1"/>
              </a:buClr>
            </a:pPr>
            <a:r>
              <a:rPr lang="en-US" b="1" dirty="0">
                <a:effectLst>
                  <a:outerShdw blurRad="38100" dist="38100" dir="2700000" algn="tl">
                    <a:srgbClr val="000000">
                      <a:alpha val="43137"/>
                    </a:srgbClr>
                  </a:outerShdw>
                </a:effectLst>
              </a:rPr>
              <a:t>property: public</a:t>
            </a:r>
            <a:endParaRPr kumimoji="0" lang="en-GB" sz="1800" b="1" i="0" u="none" strike="noStrike" kern="1200" cap="none" spc="0" normalizeH="0" baseline="0" noProof="0" dirty="0">
              <a:ln>
                <a:noFill/>
              </a:ln>
              <a:solidFill>
                <a:schemeClr val="tx1"/>
              </a:solidFill>
              <a:effectLst>
                <a:outerShdw blurRad="38100" dist="38100" dir="2700000" algn="tl">
                  <a:srgbClr val="000000">
                    <a:alpha val="43137"/>
                  </a:srgbClr>
                </a:outerShdw>
              </a:effectLst>
              <a:uLnTx/>
              <a:uFillTx/>
              <a:latin typeface="+mn-lt"/>
              <a:ea typeface="+mn-ea"/>
              <a:cs typeface="+mn-cs"/>
            </a:endParaRPr>
          </a:p>
          <a:p>
            <a:pPr marL="0" marR="0" lvl="0" indent="0" algn="l" defTabSz="457200" rtl="0" eaLnBrk="1" fontAlgn="auto" latinLnBrk="0" hangingPunct="1">
              <a:lnSpc>
                <a:spcPct val="100000"/>
              </a:lnSpc>
              <a:spcBef>
                <a:spcPts val="1000"/>
              </a:spcBef>
              <a:spcAft>
                <a:spcPts val="0"/>
              </a:spcAft>
              <a:buClr>
                <a:schemeClr val="accent1"/>
              </a:buClr>
              <a:buSzTx/>
              <a:buFont typeface="Wingdings 3" charset="2"/>
              <a:buNone/>
              <a:tabLst/>
              <a:defRPr/>
            </a:pPr>
            <a:endParaRPr kumimoji="0" lang="en-GB" sz="1800" b="0" i="0" u="none" strike="noStrike" kern="1200" cap="none" spc="0" normalizeH="0" baseline="0" noProof="0" dirty="0">
              <a:ln>
                <a:noFill/>
              </a:ln>
              <a:solidFill>
                <a:schemeClr val="tx1">
                  <a:lumMod val="75000"/>
                  <a:lumOff val="25000"/>
                </a:schemeClr>
              </a:solidFill>
              <a:effectLst/>
              <a:uLnTx/>
              <a:uFillTx/>
              <a:latin typeface="+mn-lt"/>
              <a:ea typeface="+mn-ea"/>
              <a:cs typeface="+mn-cs"/>
            </a:endParaRPr>
          </a:p>
          <a:p>
            <a:pPr marL="342900" marR="0" lvl="0" indent="-342900" algn="l" defTabSz="457200" rtl="0" eaLnBrk="1" fontAlgn="auto" latinLnBrk="0" hangingPunct="1">
              <a:lnSpc>
                <a:spcPct val="100000"/>
              </a:lnSpc>
              <a:spcBef>
                <a:spcPts val="1000"/>
              </a:spcBef>
              <a:spcAft>
                <a:spcPts val="0"/>
              </a:spcAft>
              <a:buClr>
                <a:schemeClr val="accent1"/>
              </a:buClr>
              <a:buSzTx/>
              <a:buFontTx/>
              <a:buChar char="-"/>
              <a:tabLst/>
              <a:defRPr/>
            </a:pPr>
            <a:endParaRPr kumimoji="0" lang="en-GB" sz="1800" b="0" i="0" u="none" strike="noStrike" kern="1200" cap="none" spc="0" normalizeH="0" baseline="0" noProof="0" dirty="0">
              <a:ln>
                <a:noFill/>
              </a:ln>
              <a:solidFill>
                <a:schemeClr val="tx1">
                  <a:lumMod val="75000"/>
                  <a:lumOff val="25000"/>
                </a:schemeClr>
              </a:solidFill>
              <a:effectLst/>
              <a:uLnTx/>
              <a:uFillTx/>
              <a:latin typeface="+mn-lt"/>
              <a:ea typeface="+mn-ea"/>
              <a:cs typeface="+mn-cs"/>
            </a:endParaRPr>
          </a:p>
        </p:txBody>
      </p:sp>
    </p:spTree>
    <p:extLst>
      <p:ext uri="{BB962C8B-B14F-4D97-AF65-F5344CB8AC3E}">
        <p14:creationId xmlns:p14="http://schemas.microsoft.com/office/powerpoint/2010/main" val="283303996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FEBB68-88AE-4208-8822-59CE9F178DB2}"/>
              </a:ext>
            </a:extLst>
          </p:cNvPr>
          <p:cNvSpPr>
            <a:spLocks noGrp="1"/>
          </p:cNvSpPr>
          <p:nvPr>
            <p:ph type="title"/>
          </p:nvPr>
        </p:nvSpPr>
        <p:spPr>
          <a:xfrm>
            <a:off x="2592925" y="624110"/>
            <a:ext cx="8911687" cy="1280890"/>
          </a:xfrm>
        </p:spPr>
        <p:txBody>
          <a:bodyPr/>
          <a:lstStyle/>
          <a:p>
            <a:r>
              <a:rPr lang="en-GB" dirty="0"/>
              <a:t>Business info </a:t>
            </a:r>
            <a:r>
              <a:rPr lang="en-GB" dirty="0" err="1"/>
              <a:t>center</a:t>
            </a:r>
            <a:endParaRPr lang="en-GB" dirty="0"/>
          </a:p>
        </p:txBody>
      </p:sp>
      <p:sp>
        <p:nvSpPr>
          <p:cNvPr id="3" name="Content Placeholder 2">
            <a:extLst>
              <a:ext uri="{FF2B5EF4-FFF2-40B4-BE49-F238E27FC236}">
                <a16:creationId xmlns:a16="http://schemas.microsoft.com/office/drawing/2014/main" id="{8EA59B6B-1AF5-8D9C-CA4B-8BFE9DD5B873}"/>
              </a:ext>
            </a:extLst>
          </p:cNvPr>
          <p:cNvSpPr>
            <a:spLocks noGrp="1"/>
          </p:cNvSpPr>
          <p:nvPr>
            <p:ph idx="1"/>
          </p:nvPr>
        </p:nvSpPr>
        <p:spPr>
          <a:xfrm>
            <a:off x="594804" y="2133600"/>
            <a:ext cx="10909809" cy="3778250"/>
          </a:xfrm>
        </p:spPr>
        <p:txBody>
          <a:bodyPr>
            <a:normAutofit fontScale="92500" lnSpcReduction="20000"/>
          </a:bodyPr>
          <a:lstStyle/>
          <a:p>
            <a:pPr algn="just"/>
            <a:r>
              <a:rPr lang="en-GB" b="1" dirty="0"/>
              <a:t>In the Municipality of </a:t>
            </a:r>
            <a:r>
              <a:rPr lang="en-GB" b="1" dirty="0" err="1"/>
              <a:t>Žabljak</a:t>
            </a:r>
            <a:r>
              <a:rPr lang="en-GB" b="1" dirty="0"/>
              <a:t> is established a "Business Info </a:t>
            </a:r>
            <a:r>
              <a:rPr lang="en-GB" b="1" dirty="0" err="1"/>
              <a:t>Center</a:t>
            </a:r>
            <a:r>
              <a:rPr lang="en-GB" b="1" dirty="0"/>
              <a:t>" was in </a:t>
            </a:r>
            <a:r>
              <a:rPr lang="en-GB" b="1" dirty="0" err="1"/>
              <a:t>Žabljak</a:t>
            </a:r>
            <a:r>
              <a:rPr lang="en-GB" b="1" dirty="0"/>
              <a:t>, which represents an informal organization unit within the Mayor’s Office, </a:t>
            </a:r>
            <a:r>
              <a:rPr lang="en-GB" b="1" dirty="0" err="1"/>
              <a:t>wich</a:t>
            </a:r>
            <a:r>
              <a:rPr lang="en-GB" b="1" dirty="0"/>
              <a:t> primarily deals with the services of the local administration intended to micro, small and medium enterprises.</a:t>
            </a:r>
          </a:p>
          <a:p>
            <a:pPr algn="just"/>
            <a:r>
              <a:rPr lang="en-GB" b="1" dirty="0"/>
              <a:t>BIC was formed with the aim of developing entrepreneurship and creating a more </a:t>
            </a:r>
            <a:r>
              <a:rPr lang="en-GB" b="1" dirty="0" err="1"/>
              <a:t>favorable</a:t>
            </a:r>
            <a:r>
              <a:rPr lang="en-GB" b="1" dirty="0"/>
              <a:t> business environment, and in the first steps it is oriented towards providing the necessary information for the establishment or development of a business, and with consulting and mentoring support, support through the transfer of knowledge and skills, and networking at the local and national level, it has in order to contribute to the creation of a stimulating environment for business development.</a:t>
            </a:r>
          </a:p>
          <a:p>
            <a:pPr algn="just"/>
            <a:r>
              <a:rPr lang="en-GB" b="1" dirty="0"/>
              <a:t>BIC is a place where you can find the necessary information and support for developing a business idea and starting a private business. Then there is information related to running a business, access to information related to obtaining financial resources, finding business partners and the possibility of competing with projects on various invitations. In addition, the BIC is a useful physical space for all those who need basic infrastructure to work on their business ideas, but also a place to exchange and connect resources and ideas.</a:t>
            </a:r>
          </a:p>
          <a:p>
            <a:endParaRPr lang="en-GB" dirty="0"/>
          </a:p>
        </p:txBody>
      </p:sp>
    </p:spTree>
    <p:extLst>
      <p:ext uri="{BB962C8B-B14F-4D97-AF65-F5344CB8AC3E}">
        <p14:creationId xmlns:p14="http://schemas.microsoft.com/office/powerpoint/2010/main" val="322377862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2" cstate="print">
            <a:alphaModFix amt="38000"/>
            <a:lum/>
          </a:blip>
          <a:srcRect/>
          <a:stretch>
            <a:fillRect t="-9000" b="-9000"/>
          </a:stretch>
        </a:blip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417250" y="1561514"/>
            <a:ext cx="11087362" cy="5135500"/>
          </a:xfrm>
        </p:spPr>
        <p:txBody>
          <a:bodyPr>
            <a:normAutofit fontScale="40000" lnSpcReduction="20000"/>
          </a:bodyPr>
          <a:lstStyle/>
          <a:p>
            <a:pPr algn="just"/>
            <a:r>
              <a:rPr lang="en-GB" sz="2900" b="1" dirty="0">
                <a:solidFill>
                  <a:schemeClr val="tx1"/>
                </a:solidFill>
              </a:rPr>
              <a:t>There is a Tourist Organization in </a:t>
            </a:r>
            <a:r>
              <a:rPr lang="en-GB" sz="2900" b="1" dirty="0" err="1">
                <a:solidFill>
                  <a:schemeClr val="tx1"/>
                </a:solidFill>
              </a:rPr>
              <a:t>Zabljak</a:t>
            </a:r>
            <a:r>
              <a:rPr lang="en-GB" sz="2900" b="1" dirty="0">
                <a:solidFill>
                  <a:schemeClr val="tx1"/>
                </a:solidFill>
              </a:rPr>
              <a:t>, which is an main institution for all local actors involved in tourism. </a:t>
            </a:r>
          </a:p>
          <a:p>
            <a:pPr algn="just"/>
            <a:r>
              <a:rPr lang="en-GB" sz="2900" b="1" dirty="0">
                <a:solidFill>
                  <a:schemeClr val="tx1"/>
                </a:solidFill>
              </a:rPr>
              <a:t>DOO Sports </a:t>
            </a:r>
            <a:r>
              <a:rPr lang="en-GB" sz="2900" b="1" dirty="0" err="1">
                <a:solidFill>
                  <a:schemeClr val="tx1"/>
                </a:solidFill>
              </a:rPr>
              <a:t>Center</a:t>
            </a:r>
            <a:r>
              <a:rPr lang="en-GB" sz="2900" b="1" dirty="0">
                <a:solidFill>
                  <a:schemeClr val="tx1"/>
                </a:solidFill>
              </a:rPr>
              <a:t> </a:t>
            </a:r>
            <a:r>
              <a:rPr lang="en-GB" sz="2900" b="1" dirty="0" err="1">
                <a:solidFill>
                  <a:schemeClr val="tx1"/>
                </a:solidFill>
              </a:rPr>
              <a:t>Zabljak</a:t>
            </a:r>
            <a:r>
              <a:rPr lang="en-GB" sz="2900" b="1" dirty="0">
                <a:solidFill>
                  <a:schemeClr val="tx1"/>
                </a:solidFill>
              </a:rPr>
              <a:t> contributes to the development of sports and sports culture in </a:t>
            </a:r>
            <a:r>
              <a:rPr lang="en-GB" sz="2900" b="1" dirty="0" err="1">
                <a:solidFill>
                  <a:schemeClr val="tx1"/>
                </a:solidFill>
              </a:rPr>
              <a:t>Žabljak</a:t>
            </a:r>
            <a:r>
              <a:rPr lang="en-GB" sz="2900" b="1" dirty="0">
                <a:solidFill>
                  <a:schemeClr val="tx1"/>
                </a:solidFill>
              </a:rPr>
              <a:t>, and it is quite equipped </a:t>
            </a:r>
            <a:r>
              <a:rPr lang="en-GB" sz="2900" b="1" dirty="0" err="1">
                <a:solidFill>
                  <a:schemeClr val="tx1"/>
                </a:solidFill>
              </a:rPr>
              <a:t>wich</a:t>
            </a:r>
            <a:r>
              <a:rPr lang="en-GB" sz="2900" b="1" dirty="0">
                <a:solidFill>
                  <a:schemeClr val="tx1"/>
                </a:solidFill>
              </a:rPr>
              <a:t> make </a:t>
            </a:r>
            <a:r>
              <a:rPr lang="en-GB" sz="2900" b="1" dirty="0" err="1">
                <a:solidFill>
                  <a:schemeClr val="tx1"/>
                </a:solidFill>
              </a:rPr>
              <a:t>Zabljak</a:t>
            </a:r>
            <a:r>
              <a:rPr lang="en-GB" sz="2900" b="1" dirty="0">
                <a:solidFill>
                  <a:schemeClr val="tx1"/>
                </a:solidFill>
              </a:rPr>
              <a:t> seriously include sports tourism in its offer. What is offered is a sports hall, 3155 m2 equipped with: a handball, basketball, volleyball and futsal court with 548 seats, an ambulance and sanitary facilities, a bowling alley, a coffee bar and a gym.</a:t>
            </a:r>
          </a:p>
          <a:p>
            <a:pPr algn="just"/>
            <a:r>
              <a:rPr lang="en-GB" sz="2900" b="1" dirty="0">
                <a:solidFill>
                  <a:schemeClr val="tx1"/>
                </a:solidFill>
              </a:rPr>
              <a:t>Ski resort </a:t>
            </a:r>
            <a:r>
              <a:rPr lang="en-GB" sz="2900" b="1" dirty="0" err="1">
                <a:solidFill>
                  <a:schemeClr val="tx1"/>
                </a:solidFill>
              </a:rPr>
              <a:t>Durmitor</a:t>
            </a:r>
            <a:r>
              <a:rPr lang="en-GB" sz="2900" b="1" dirty="0">
                <a:solidFill>
                  <a:schemeClr val="tx1"/>
                </a:solidFill>
              </a:rPr>
              <a:t> (Savin </a:t>
            </a:r>
            <a:r>
              <a:rPr lang="en-GB" sz="2900" b="1" dirty="0" err="1">
                <a:solidFill>
                  <a:schemeClr val="tx1"/>
                </a:solidFill>
              </a:rPr>
              <a:t>kuk</a:t>
            </a:r>
            <a:r>
              <a:rPr lang="en-GB" sz="2900" b="1" dirty="0">
                <a:solidFill>
                  <a:schemeClr val="tx1"/>
                </a:solidFill>
              </a:rPr>
              <a:t>) has two two-seater lifts, three ski lifts, one of which is equipped with floodlights for night skiing, as well as one children's ski lift. This infrastructure serves a total of 4.6 km of ski trails and has a capacity of 3,000 skiers. The ski resort has three blue trails, one red trail, one black trail and a children's, baby trail., There are  potentials for the development of  new ski slopes in </a:t>
            </a:r>
            <a:r>
              <a:rPr lang="en-GB" sz="2900" b="1" dirty="0" err="1">
                <a:solidFill>
                  <a:schemeClr val="tx1"/>
                </a:solidFill>
              </a:rPr>
              <a:t>Žabljak</a:t>
            </a:r>
            <a:r>
              <a:rPr lang="en-GB" sz="2900" b="1" dirty="0">
                <a:solidFill>
                  <a:schemeClr val="tx1"/>
                </a:solidFill>
              </a:rPr>
              <a:t>, and reconstruction of the ski resort "</a:t>
            </a:r>
            <a:r>
              <a:rPr lang="en-GB" sz="2900" b="1" dirty="0" err="1">
                <a:solidFill>
                  <a:schemeClr val="tx1"/>
                </a:solidFill>
              </a:rPr>
              <a:t>Štuoc</a:t>
            </a:r>
            <a:r>
              <a:rPr lang="en-GB" sz="2900" b="1" dirty="0">
                <a:solidFill>
                  <a:schemeClr val="tx1"/>
                </a:solidFill>
              </a:rPr>
              <a:t>“.</a:t>
            </a:r>
          </a:p>
          <a:p>
            <a:pPr algn="just"/>
            <a:r>
              <a:rPr lang="en-GB" sz="2900" b="1" dirty="0">
                <a:solidFill>
                  <a:schemeClr val="tx1"/>
                </a:solidFill>
              </a:rPr>
              <a:t>In terms of tourist capacity, </a:t>
            </a:r>
            <a:r>
              <a:rPr lang="en-GB" sz="2900" b="1" dirty="0" err="1">
                <a:solidFill>
                  <a:schemeClr val="tx1"/>
                </a:solidFill>
              </a:rPr>
              <a:t>Zabljak</a:t>
            </a:r>
            <a:r>
              <a:rPr lang="en-GB" sz="2900" b="1" dirty="0">
                <a:solidFill>
                  <a:schemeClr val="tx1"/>
                </a:solidFill>
              </a:rPr>
              <a:t> have:</a:t>
            </a:r>
          </a:p>
          <a:p>
            <a:pPr marL="0" indent="0" algn="just">
              <a:buNone/>
            </a:pPr>
            <a:r>
              <a:rPr lang="en-GB" sz="2900" b="1" dirty="0">
                <a:solidFill>
                  <a:schemeClr val="tx1"/>
                </a:solidFill>
              </a:rPr>
              <a:t>	10 hotels;</a:t>
            </a:r>
          </a:p>
          <a:p>
            <a:pPr marL="0" indent="0" algn="just">
              <a:buNone/>
            </a:pPr>
            <a:r>
              <a:rPr lang="en-GB" sz="2900" b="1" dirty="0">
                <a:solidFill>
                  <a:schemeClr val="tx1"/>
                </a:solidFill>
              </a:rPr>
              <a:t>	2 </a:t>
            </a:r>
            <a:r>
              <a:rPr lang="en-GB" sz="2900" b="1" dirty="0" err="1">
                <a:solidFill>
                  <a:schemeClr val="tx1"/>
                </a:solidFill>
              </a:rPr>
              <a:t>pansion</a:t>
            </a:r>
            <a:r>
              <a:rPr lang="en-GB" sz="2900" b="1" dirty="0">
                <a:solidFill>
                  <a:schemeClr val="tx1"/>
                </a:solidFill>
              </a:rPr>
              <a:t>;</a:t>
            </a:r>
          </a:p>
          <a:p>
            <a:pPr marL="0" indent="0" algn="just">
              <a:buNone/>
            </a:pPr>
            <a:r>
              <a:rPr lang="en-GB" sz="2900" b="1" dirty="0">
                <a:solidFill>
                  <a:schemeClr val="tx1"/>
                </a:solidFill>
              </a:rPr>
              <a:t>	110 rooms in hotels;</a:t>
            </a:r>
          </a:p>
          <a:p>
            <a:pPr marL="0" indent="0" algn="just">
              <a:buNone/>
            </a:pPr>
            <a:r>
              <a:rPr lang="en-GB" sz="2900" b="1" dirty="0">
                <a:solidFill>
                  <a:schemeClr val="tx1"/>
                </a:solidFill>
              </a:rPr>
              <a:t>	498 bed in hotels;</a:t>
            </a:r>
          </a:p>
          <a:p>
            <a:pPr marL="0" indent="0" algn="just">
              <a:buNone/>
            </a:pPr>
            <a:r>
              <a:rPr lang="en-GB" sz="2900" b="1" dirty="0">
                <a:solidFill>
                  <a:schemeClr val="tx1"/>
                </a:solidFill>
              </a:rPr>
              <a:t>	79 apartment in hotels;</a:t>
            </a:r>
          </a:p>
          <a:p>
            <a:pPr marL="0" indent="0" algn="just">
              <a:buNone/>
            </a:pPr>
            <a:r>
              <a:rPr lang="en-GB" sz="2900" b="1" dirty="0">
                <a:solidFill>
                  <a:schemeClr val="tx1"/>
                </a:solidFill>
              </a:rPr>
              <a:t>	572 private apartments;</a:t>
            </a:r>
          </a:p>
          <a:p>
            <a:pPr marL="0" indent="0" algn="just">
              <a:buNone/>
            </a:pPr>
            <a:r>
              <a:rPr lang="en-GB" sz="2900" b="1" dirty="0">
                <a:solidFill>
                  <a:schemeClr val="tx1"/>
                </a:solidFill>
              </a:rPr>
              <a:t>	3498 bed in private accommodation</a:t>
            </a:r>
          </a:p>
          <a:p>
            <a:pPr marL="0" indent="0" algn="just">
              <a:buNone/>
            </a:pPr>
            <a:r>
              <a:rPr lang="en-GB" sz="2900" b="1" dirty="0">
                <a:solidFill>
                  <a:schemeClr val="tx1"/>
                </a:solidFill>
              </a:rPr>
              <a:t>	In 2023. there was:</a:t>
            </a:r>
          </a:p>
          <a:p>
            <a:pPr marL="0" indent="0" algn="just">
              <a:buNone/>
            </a:pPr>
            <a:r>
              <a:rPr lang="en-GB" sz="2900" b="1" dirty="0">
                <a:solidFill>
                  <a:schemeClr val="tx1"/>
                </a:solidFill>
              </a:rPr>
              <a:t> 	</a:t>
            </a:r>
            <a:r>
              <a:rPr lang="sr-Latn-ME" sz="2900" b="1" dirty="0">
                <a:solidFill>
                  <a:schemeClr val="tx1"/>
                </a:solidFill>
              </a:rPr>
              <a:t>145 000</a:t>
            </a:r>
            <a:r>
              <a:rPr lang="en-GB" sz="2900" b="1" dirty="0">
                <a:solidFill>
                  <a:schemeClr val="tx1"/>
                </a:solidFill>
              </a:rPr>
              <a:t> </a:t>
            </a:r>
            <a:r>
              <a:rPr lang="en-GB" sz="2900" b="1" dirty="0">
                <a:solidFill>
                  <a:schemeClr val="tx1"/>
                </a:solidFill>
              </a:rPr>
              <a:t>tourists;</a:t>
            </a:r>
          </a:p>
          <a:p>
            <a:pPr marL="0" indent="0" algn="just">
              <a:buNone/>
            </a:pPr>
            <a:r>
              <a:rPr lang="en-GB" sz="2900" b="1" dirty="0">
                <a:solidFill>
                  <a:schemeClr val="tx1"/>
                </a:solidFill>
              </a:rPr>
              <a:t> 	</a:t>
            </a:r>
            <a:r>
              <a:rPr lang="sr-Latn-ME" sz="2900" b="1" dirty="0">
                <a:solidFill>
                  <a:schemeClr val="tx1"/>
                </a:solidFill>
              </a:rPr>
              <a:t>50 000 </a:t>
            </a:r>
            <a:r>
              <a:rPr lang="en-GB" sz="2900" b="1" dirty="0">
                <a:solidFill>
                  <a:schemeClr val="tx1"/>
                </a:solidFill>
              </a:rPr>
              <a:t> overnight stays</a:t>
            </a:r>
            <a:r>
              <a:rPr lang="sr-Latn-ME" sz="2900" b="1" dirty="0">
                <a:solidFill>
                  <a:schemeClr val="tx1"/>
                </a:solidFill>
              </a:rPr>
              <a:t>.</a:t>
            </a:r>
            <a:endParaRPr lang="en-GB" sz="2900" b="1" dirty="0">
              <a:solidFill>
                <a:schemeClr val="tx1"/>
              </a:solidFill>
            </a:endParaRPr>
          </a:p>
          <a:p>
            <a:pPr marL="0" indent="0" algn="just">
              <a:buNone/>
            </a:pPr>
            <a:endParaRPr lang="en-GB" sz="2900" b="1" dirty="0">
              <a:solidFill>
                <a:schemeClr val="tx1"/>
              </a:solidFill>
            </a:endParaRPr>
          </a:p>
          <a:p>
            <a:pPr marL="0" indent="0">
              <a:buNone/>
            </a:pPr>
            <a:endParaRPr lang="en-GB" dirty="0"/>
          </a:p>
        </p:txBody>
      </p:sp>
      <p:sp>
        <p:nvSpPr>
          <p:cNvPr id="4" name="Title 3"/>
          <p:cNvSpPr txBox="1">
            <a:spLocks/>
          </p:cNvSpPr>
          <p:nvPr/>
        </p:nvSpPr>
        <p:spPr>
          <a:xfrm>
            <a:off x="838200" y="426575"/>
            <a:ext cx="7735349" cy="945025"/>
          </a:xfrm>
          <a:prstGeom prst="rect">
            <a:avLst/>
          </a:prstGeom>
        </p:spPr>
        <p:txBody>
          <a:bodyPr vert="horz" lIns="91440" tIns="45720" rIns="91440" bIns="45720" rtlCol="0" anchor="t">
            <a:normAutofit/>
          </a:bodyPr>
          <a:lstStyle/>
          <a:p>
            <a:pPr marL="0" marR="0" lvl="0" indent="0" algn="l" defTabSz="457200" rtl="0" eaLnBrk="1" fontAlgn="auto" latinLnBrk="0" hangingPunct="1">
              <a:lnSpc>
                <a:spcPct val="100000"/>
              </a:lnSpc>
              <a:spcBef>
                <a:spcPct val="0"/>
              </a:spcBef>
              <a:spcAft>
                <a:spcPts val="0"/>
              </a:spcAft>
              <a:buClrTx/>
              <a:buSzTx/>
              <a:buFontTx/>
              <a:buNone/>
              <a:tabLst/>
              <a:defRPr/>
            </a:pPr>
            <a:r>
              <a:rPr kumimoji="0" lang="en-US" sz="4000" b="1" i="0" u="none" strike="noStrike" kern="1200" cap="none" spc="0" normalizeH="0" baseline="0" noProof="0" dirty="0">
                <a:ln w="19050">
                  <a:solidFill>
                    <a:prstClr val="black"/>
                  </a:solidFill>
                </a:ln>
                <a:solidFill>
                  <a:srgbClr val="00B0F0"/>
                </a:solidFill>
                <a:effectLst>
                  <a:outerShdw blurRad="38100" dist="38100" dir="2700000" algn="tl">
                    <a:srgbClr val="000000">
                      <a:alpha val="43137"/>
                    </a:srgbClr>
                  </a:outerShdw>
                </a:effectLst>
                <a:uLnTx/>
                <a:uFillTx/>
                <a:latin typeface="Century Gothic"/>
                <a:ea typeface="+mn-ea"/>
                <a:cs typeface="+mn-cs"/>
              </a:rPr>
              <a:t>Tourist facilities</a:t>
            </a:r>
            <a:endParaRPr kumimoji="0" lang="en-US" sz="3600" b="1" i="0" u="none" strike="noStrike" kern="1200" cap="none" spc="0" normalizeH="0" baseline="0" noProof="0" dirty="0">
              <a:ln w="19050">
                <a:solidFill>
                  <a:prstClr val="black"/>
                </a:solidFill>
              </a:ln>
              <a:solidFill>
                <a:srgbClr val="00B0F0"/>
              </a:solidFill>
              <a:effectLst>
                <a:outerShdw blurRad="38100" dist="38100" dir="2700000" algn="tl">
                  <a:srgbClr val="000000">
                    <a:alpha val="43137"/>
                  </a:srgbClr>
                </a:outerShdw>
              </a:effectLst>
              <a:uLnTx/>
              <a:uFillTx/>
              <a:latin typeface="Century Gothic"/>
              <a:ea typeface="+mn-ea"/>
              <a:cs typeface="+mn-cs"/>
            </a:endParaRPr>
          </a:p>
        </p:txBody>
      </p:sp>
    </p:spTree>
    <p:extLst>
      <p:ext uri="{BB962C8B-B14F-4D97-AF65-F5344CB8AC3E}">
        <p14:creationId xmlns:p14="http://schemas.microsoft.com/office/powerpoint/2010/main" val="289808425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2" cstate="print">
            <a:alphaModFix amt="38000"/>
            <a:lum/>
          </a:blip>
          <a:srcRect/>
          <a:stretch>
            <a:fillRect t="-9000" b="-9000"/>
          </a:stretch>
        </a:blipFill>
        <a:effectLst/>
      </p:bgPr>
    </p:bg>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EB69D39F-24C3-9B39-6875-837AFB6A7104}"/>
              </a:ext>
            </a:extLst>
          </p:cNvPr>
          <p:cNvSpPr>
            <a:spLocks noGrp="1"/>
          </p:cNvSpPr>
          <p:nvPr>
            <p:ph type="title"/>
          </p:nvPr>
        </p:nvSpPr>
        <p:spPr/>
        <p:txBody>
          <a:bodyPr/>
          <a:lstStyle/>
          <a:p>
            <a:r>
              <a:rPr lang="en-US" sz="3600" b="1" dirty="0">
                <a:ln w="19050">
                  <a:solidFill>
                    <a:schemeClr val="tx1"/>
                  </a:solidFill>
                </a:ln>
                <a:solidFill>
                  <a:srgbClr val="00B0F0"/>
                </a:solidFill>
                <a:effectLst>
                  <a:outerShdw blurRad="38100" dist="38100" dir="2700000" algn="tl">
                    <a:srgbClr val="000000">
                      <a:alpha val="43137"/>
                    </a:srgbClr>
                  </a:outerShdw>
                </a:effectLst>
                <a:latin typeface="+mj-lt"/>
                <a:ea typeface="+mj-ea"/>
                <a:cs typeface="+mj-cs"/>
              </a:rPr>
              <a:t>Tourist zones</a:t>
            </a:r>
            <a:r>
              <a:rPr kumimoji="0" lang="en-US" sz="3200" b="1" i="0" u="none" strike="noStrike" kern="1200" cap="none" spc="0" normalizeH="0" baseline="0" noProof="0" dirty="0">
                <a:ln w="19050">
                  <a:solidFill>
                    <a:schemeClr val="tx1"/>
                  </a:solidFill>
                </a:ln>
                <a:solidFill>
                  <a:srgbClr val="00B0F0"/>
                </a:solidFill>
                <a:effectLst>
                  <a:outerShdw blurRad="38100" dist="38100" dir="2700000" algn="tl">
                    <a:srgbClr val="000000">
                      <a:alpha val="43137"/>
                    </a:srgbClr>
                  </a:outerShdw>
                </a:effectLst>
                <a:uLnTx/>
                <a:uFillTx/>
                <a:latin typeface="+mj-lt"/>
                <a:ea typeface="+mj-ea"/>
                <a:cs typeface="+mj-cs"/>
              </a:rPr>
              <a:t/>
            </a:r>
            <a:br>
              <a:rPr kumimoji="0" lang="en-US" sz="3200" b="1" i="0" u="none" strike="noStrike" kern="1200" cap="none" spc="0" normalizeH="0" baseline="0" noProof="0" dirty="0">
                <a:ln w="19050">
                  <a:solidFill>
                    <a:schemeClr val="tx1"/>
                  </a:solidFill>
                </a:ln>
                <a:solidFill>
                  <a:srgbClr val="00B0F0"/>
                </a:solidFill>
                <a:effectLst>
                  <a:outerShdw blurRad="38100" dist="38100" dir="2700000" algn="tl">
                    <a:srgbClr val="000000">
                      <a:alpha val="43137"/>
                    </a:srgbClr>
                  </a:outerShdw>
                </a:effectLst>
                <a:uLnTx/>
                <a:uFillTx/>
                <a:latin typeface="+mj-lt"/>
                <a:ea typeface="+mj-ea"/>
                <a:cs typeface="+mj-cs"/>
              </a:rPr>
            </a:br>
            <a:endParaRPr lang="en-GB" dirty="0"/>
          </a:p>
        </p:txBody>
      </p:sp>
      <p:sp>
        <p:nvSpPr>
          <p:cNvPr id="3" name="Content Placeholder 2"/>
          <p:cNvSpPr>
            <a:spLocks noGrp="1"/>
          </p:cNvSpPr>
          <p:nvPr>
            <p:ph idx="1"/>
          </p:nvPr>
        </p:nvSpPr>
        <p:spPr>
          <a:xfrm>
            <a:off x="150544" y="2133600"/>
            <a:ext cx="11354069" cy="3778250"/>
          </a:xfrm>
        </p:spPr>
        <p:txBody>
          <a:bodyPr>
            <a:normAutofit/>
          </a:bodyPr>
          <a:lstStyle/>
          <a:p>
            <a:r>
              <a:rPr lang="en-GB" sz="2000" b="1" dirty="0">
                <a:solidFill>
                  <a:schemeClr val="tx1"/>
                </a:solidFill>
              </a:rPr>
              <a:t>Developmental tourist </a:t>
            </a:r>
            <a:r>
              <a:rPr lang="en-GB" sz="2000" b="1" dirty="0" smtClean="0">
                <a:solidFill>
                  <a:schemeClr val="tx1"/>
                </a:solidFill>
              </a:rPr>
              <a:t>zones</a:t>
            </a:r>
            <a:r>
              <a:rPr lang="sr-Latn-ME" sz="2000" b="1" dirty="0" smtClean="0">
                <a:solidFill>
                  <a:schemeClr val="tx1"/>
                </a:solidFill>
              </a:rPr>
              <a:t> </a:t>
            </a:r>
            <a:r>
              <a:rPr lang="en-GB" sz="2000" b="1" dirty="0" smtClean="0">
                <a:solidFill>
                  <a:schemeClr val="tx1"/>
                </a:solidFill>
              </a:rPr>
              <a:t>:</a:t>
            </a:r>
            <a:endParaRPr lang="en-GB" sz="2000" b="1" dirty="0">
              <a:solidFill>
                <a:schemeClr val="tx1"/>
              </a:solidFill>
            </a:endParaRPr>
          </a:p>
          <a:p>
            <a:r>
              <a:rPr lang="en-GB" sz="2000" b="1" dirty="0" err="1">
                <a:solidFill>
                  <a:schemeClr val="tx1"/>
                </a:solidFill>
              </a:rPr>
              <a:t>Virak-Motički</a:t>
            </a:r>
            <a:r>
              <a:rPr lang="en-GB" sz="2000" b="1" dirty="0">
                <a:solidFill>
                  <a:schemeClr val="tx1"/>
                </a:solidFill>
              </a:rPr>
              <a:t> </a:t>
            </a:r>
            <a:r>
              <a:rPr lang="en-GB" sz="2000" b="1" dirty="0" err="1">
                <a:solidFill>
                  <a:schemeClr val="tx1"/>
                </a:solidFill>
              </a:rPr>
              <a:t>Gaj</a:t>
            </a:r>
            <a:r>
              <a:rPr lang="en-GB" sz="2000" b="1" dirty="0">
                <a:solidFill>
                  <a:schemeClr val="tx1"/>
                </a:solidFill>
              </a:rPr>
              <a:t>;</a:t>
            </a:r>
          </a:p>
          <a:p>
            <a:r>
              <a:rPr lang="en-GB" sz="2000" b="1" dirty="0" err="1">
                <a:solidFill>
                  <a:schemeClr val="tx1"/>
                </a:solidFill>
              </a:rPr>
              <a:t>Borje</a:t>
            </a:r>
            <a:r>
              <a:rPr lang="en-GB" sz="2000" b="1" dirty="0">
                <a:solidFill>
                  <a:schemeClr val="tx1"/>
                </a:solidFill>
              </a:rPr>
              <a:t>- </a:t>
            </a:r>
            <a:r>
              <a:rPr lang="en-GB" sz="2000" b="1" dirty="0" err="1">
                <a:solidFill>
                  <a:schemeClr val="tx1"/>
                </a:solidFill>
              </a:rPr>
              <a:t>Tepačko</a:t>
            </a:r>
            <a:r>
              <a:rPr lang="en-GB" sz="2000" b="1" dirty="0">
                <a:solidFill>
                  <a:schemeClr val="tx1"/>
                </a:solidFill>
              </a:rPr>
              <a:t> </a:t>
            </a:r>
            <a:r>
              <a:rPr lang="en-GB" sz="2000" b="1" dirty="0" err="1">
                <a:solidFill>
                  <a:schemeClr val="tx1"/>
                </a:solidFill>
              </a:rPr>
              <a:t>Polje</a:t>
            </a:r>
            <a:r>
              <a:rPr lang="en-GB" sz="2000" b="1" dirty="0">
                <a:solidFill>
                  <a:schemeClr val="tx1"/>
                </a:solidFill>
              </a:rPr>
              <a:t>;</a:t>
            </a:r>
          </a:p>
          <a:p>
            <a:r>
              <a:rPr lang="en-GB" sz="2000" b="1" dirty="0" err="1">
                <a:solidFill>
                  <a:schemeClr val="tx1"/>
                </a:solidFill>
              </a:rPr>
              <a:t>Vrela</a:t>
            </a:r>
            <a:r>
              <a:rPr lang="en-GB" sz="2000" b="1" dirty="0">
                <a:solidFill>
                  <a:schemeClr val="tx1"/>
                </a:solidFill>
              </a:rPr>
              <a:t>;</a:t>
            </a:r>
          </a:p>
          <a:p>
            <a:r>
              <a:rPr lang="en-GB" sz="2000" b="1" dirty="0" err="1">
                <a:solidFill>
                  <a:schemeClr val="tx1"/>
                </a:solidFill>
              </a:rPr>
              <a:t>Njegovuđa</a:t>
            </a:r>
            <a:r>
              <a:rPr lang="en-GB" sz="2000" b="1" dirty="0">
                <a:solidFill>
                  <a:schemeClr val="tx1"/>
                </a:solidFill>
              </a:rPr>
              <a:t>;</a:t>
            </a:r>
          </a:p>
          <a:p>
            <a:r>
              <a:rPr lang="en-GB" sz="2000" b="1" dirty="0" err="1">
                <a:solidFill>
                  <a:schemeClr val="tx1"/>
                </a:solidFill>
              </a:rPr>
              <a:t>Uskoci</a:t>
            </a:r>
            <a:r>
              <a:rPr lang="en-GB" sz="2000" b="1" dirty="0">
                <a:solidFill>
                  <a:schemeClr val="tx1"/>
                </a:solidFill>
              </a:rPr>
              <a:t>, </a:t>
            </a:r>
            <a:r>
              <a:rPr lang="en-GB" sz="2000" b="1" dirty="0" err="1">
                <a:solidFill>
                  <a:schemeClr val="tx1"/>
                </a:solidFill>
              </a:rPr>
              <a:t>Čardak</a:t>
            </a:r>
            <a:r>
              <a:rPr lang="en-GB" sz="2000" b="1" dirty="0">
                <a:solidFill>
                  <a:schemeClr val="tx1"/>
                </a:solidFill>
              </a:rPr>
              <a:t> I </a:t>
            </a:r>
            <a:r>
              <a:rPr lang="en-GB" sz="2000" b="1" dirty="0" err="1">
                <a:solidFill>
                  <a:schemeClr val="tx1"/>
                </a:solidFill>
              </a:rPr>
              <a:t>Poljane</a:t>
            </a:r>
            <a:r>
              <a:rPr lang="en-GB" sz="2000" b="1" dirty="0">
                <a:solidFill>
                  <a:schemeClr val="tx1"/>
                </a:solidFill>
              </a:rPr>
              <a:t>;</a:t>
            </a:r>
          </a:p>
          <a:p>
            <a:r>
              <a:rPr lang="en-GB" sz="2000" b="1" dirty="0" err="1">
                <a:solidFill>
                  <a:schemeClr val="tx1"/>
                </a:solidFill>
              </a:rPr>
              <a:t>Pašina</a:t>
            </a:r>
            <a:r>
              <a:rPr lang="en-GB" sz="2000" b="1" dirty="0">
                <a:solidFill>
                  <a:schemeClr val="tx1"/>
                </a:solidFill>
              </a:rPr>
              <a:t> </a:t>
            </a:r>
            <a:r>
              <a:rPr lang="en-GB" sz="2000" b="1" dirty="0" err="1">
                <a:solidFill>
                  <a:schemeClr val="tx1"/>
                </a:solidFill>
              </a:rPr>
              <a:t>Voda</a:t>
            </a:r>
            <a:endParaRPr lang="en-GB" sz="2000" b="1" dirty="0">
              <a:solidFill>
                <a:schemeClr val="tx1"/>
              </a:solidFill>
            </a:endParaRPr>
          </a:p>
        </p:txBody>
      </p:sp>
      <p:sp>
        <p:nvSpPr>
          <p:cNvPr id="4" name="Content Placeholder 2"/>
          <p:cNvSpPr txBox="1">
            <a:spLocks/>
          </p:cNvSpPr>
          <p:nvPr/>
        </p:nvSpPr>
        <p:spPr>
          <a:xfrm>
            <a:off x="4659923" y="2224454"/>
            <a:ext cx="4756639" cy="2090371"/>
          </a:xfrm>
          <a:prstGeom prst="rect">
            <a:avLst/>
          </a:prstGeom>
        </p:spPr>
        <p:txBody>
          <a:bodyPr vert="horz" lIns="91440" tIns="45720" rIns="91440" bIns="45720" rtlCol="0">
            <a:normAutofit/>
          </a:bodyPr>
          <a:lstStyle>
            <a:lvl1pPr marL="342900" indent="-342900" algn="l" defTabSz="457200" rtl="0" eaLnBrk="1" latinLnBrk="0" hangingPunct="1">
              <a:spcBef>
                <a:spcPts val="1000"/>
              </a:spcBef>
              <a:spcAft>
                <a:spcPts val="0"/>
              </a:spcAft>
              <a:buClr>
                <a:schemeClr val="accent1"/>
              </a:buClr>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9pPr>
          </a:lstStyle>
          <a:p>
            <a:r>
              <a:rPr lang="en-GB" b="1" dirty="0">
                <a:solidFill>
                  <a:schemeClr val="tx1"/>
                </a:solidFill>
              </a:rPr>
              <a:t>Smaller tourist areas:</a:t>
            </a:r>
            <a:endParaRPr lang="en-GB" b="1" dirty="0">
              <a:solidFill>
                <a:schemeClr val="tx1"/>
              </a:solidFill>
            </a:endParaRPr>
          </a:p>
          <a:p>
            <a:pPr>
              <a:buFontTx/>
              <a:buChar char="-"/>
            </a:pPr>
            <a:r>
              <a:rPr lang="en-GB" b="1" dirty="0" err="1">
                <a:solidFill>
                  <a:schemeClr val="tx1"/>
                </a:solidFill>
              </a:rPr>
              <a:t>Podgora</a:t>
            </a:r>
            <a:r>
              <a:rPr lang="en-GB" b="1" dirty="0">
                <a:solidFill>
                  <a:schemeClr val="tx1"/>
                </a:solidFill>
              </a:rPr>
              <a:t>;</a:t>
            </a:r>
          </a:p>
          <a:p>
            <a:pPr>
              <a:buFontTx/>
              <a:buChar char="-"/>
            </a:pPr>
            <a:r>
              <a:rPr lang="en-GB" b="1" dirty="0" err="1">
                <a:solidFill>
                  <a:schemeClr val="tx1"/>
                </a:solidFill>
              </a:rPr>
              <a:t>Tepca</a:t>
            </a:r>
            <a:r>
              <a:rPr lang="en-GB" b="1" dirty="0">
                <a:solidFill>
                  <a:schemeClr val="tx1"/>
                </a:solidFill>
              </a:rPr>
              <a:t>- </a:t>
            </a:r>
            <a:r>
              <a:rPr lang="en-GB" b="1" dirty="0" err="1">
                <a:solidFill>
                  <a:schemeClr val="tx1"/>
                </a:solidFill>
              </a:rPr>
              <a:t>Begovo</a:t>
            </a:r>
            <a:r>
              <a:rPr lang="en-GB" b="1" dirty="0">
                <a:solidFill>
                  <a:schemeClr val="tx1"/>
                </a:solidFill>
              </a:rPr>
              <a:t> </a:t>
            </a:r>
            <a:r>
              <a:rPr lang="en-GB" b="1" dirty="0" err="1">
                <a:solidFill>
                  <a:schemeClr val="tx1"/>
                </a:solidFill>
              </a:rPr>
              <a:t>Polje</a:t>
            </a:r>
            <a:r>
              <a:rPr lang="en-GB" b="1" dirty="0">
                <a:solidFill>
                  <a:schemeClr val="tx1"/>
                </a:solidFill>
              </a:rPr>
              <a:t>;</a:t>
            </a:r>
          </a:p>
          <a:p>
            <a:pPr>
              <a:buFontTx/>
              <a:buChar char="-"/>
            </a:pPr>
            <a:r>
              <a:rPr lang="en-GB" b="1" dirty="0" err="1">
                <a:solidFill>
                  <a:schemeClr val="tx1"/>
                </a:solidFill>
              </a:rPr>
              <a:t>Turistička</a:t>
            </a:r>
            <a:r>
              <a:rPr lang="en-GB" b="1" dirty="0">
                <a:solidFill>
                  <a:schemeClr val="tx1"/>
                </a:solidFill>
              </a:rPr>
              <a:t> </a:t>
            </a:r>
            <a:r>
              <a:rPr lang="en-GB" b="1" dirty="0" err="1">
                <a:solidFill>
                  <a:schemeClr val="tx1"/>
                </a:solidFill>
              </a:rPr>
              <a:t>naselja</a:t>
            </a:r>
            <a:endParaRPr lang="en-GB" b="1" dirty="0">
              <a:solidFill>
                <a:schemeClr val="tx1"/>
              </a:solidFill>
            </a:endParaRPr>
          </a:p>
        </p:txBody>
      </p:sp>
      <p:sp>
        <p:nvSpPr>
          <p:cNvPr id="5" name="Content Placeholder 2"/>
          <p:cNvSpPr txBox="1">
            <a:spLocks/>
          </p:cNvSpPr>
          <p:nvPr/>
        </p:nvSpPr>
        <p:spPr>
          <a:xfrm>
            <a:off x="7048768" y="2124075"/>
            <a:ext cx="4992688" cy="3190875"/>
          </a:xfrm>
          <a:prstGeom prst="rect">
            <a:avLst/>
          </a:prstGeom>
        </p:spPr>
        <p:txBody>
          <a:bodyPr vert="horz" lIns="91440" tIns="45720" rIns="91440" bIns="45720" rtlCol="0">
            <a:normAutofit/>
          </a:bodyPr>
          <a:lstStyle>
            <a:lvl1pPr marL="342900" indent="-342900" algn="l" defTabSz="457200" rtl="0" eaLnBrk="1" latinLnBrk="0" hangingPunct="1">
              <a:spcBef>
                <a:spcPts val="1000"/>
              </a:spcBef>
              <a:spcAft>
                <a:spcPts val="0"/>
              </a:spcAft>
              <a:buClr>
                <a:schemeClr val="accent1"/>
              </a:buClr>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9pPr>
          </a:lstStyle>
          <a:p>
            <a:pPr marL="0" indent="0">
              <a:buFont typeface="Wingdings 3" charset="2"/>
              <a:buNone/>
            </a:pPr>
            <a:endParaRPr lang="en-GB" b="1" dirty="0">
              <a:solidFill>
                <a:schemeClr val="tx1"/>
              </a:solidFill>
            </a:endParaRPr>
          </a:p>
          <a:p>
            <a:pPr marL="0" indent="0">
              <a:buFont typeface="Wingdings 3" charset="2"/>
              <a:buNone/>
            </a:pPr>
            <a:endParaRPr lang="en-GB" b="1" dirty="0">
              <a:solidFill>
                <a:schemeClr val="tx1"/>
              </a:solidFill>
            </a:endParaRPr>
          </a:p>
          <a:p>
            <a:pPr>
              <a:buFontTx/>
              <a:buChar char="-"/>
            </a:pPr>
            <a:endParaRPr lang="en-GB" dirty="0"/>
          </a:p>
        </p:txBody>
      </p:sp>
      <p:sp>
        <p:nvSpPr>
          <p:cNvPr id="7" name="Title 3"/>
          <p:cNvSpPr txBox="1">
            <a:spLocks/>
          </p:cNvSpPr>
          <p:nvPr/>
        </p:nvSpPr>
        <p:spPr>
          <a:xfrm>
            <a:off x="838200" y="426575"/>
            <a:ext cx="7735349" cy="945025"/>
          </a:xfrm>
          <a:prstGeom prst="rect">
            <a:avLst/>
          </a:prstGeom>
        </p:spPr>
        <p:txBody>
          <a:bodyPr vert="horz" lIns="91440" tIns="45720" rIns="91440" bIns="45720" rtlCol="0" anchor="t">
            <a:normAutofit/>
          </a:bodyPr>
          <a:lstStyle/>
          <a:p>
            <a:pPr lvl="0" defTabSz="457200">
              <a:spcBef>
                <a:spcPct val="0"/>
              </a:spcBef>
            </a:pPr>
            <a:endParaRPr kumimoji="0" lang="en-US" sz="3600" b="1" i="0" u="none" strike="noStrike" kern="1200" cap="none" spc="0" normalizeH="0" baseline="0" noProof="0" dirty="0">
              <a:ln w="19050">
                <a:solidFill>
                  <a:schemeClr val="tx1"/>
                </a:solidFill>
              </a:ln>
              <a:solidFill>
                <a:srgbClr val="00B0F0"/>
              </a:solidFill>
              <a:effectLst>
                <a:outerShdw blurRad="38100" dist="38100" dir="2700000" algn="tl">
                  <a:srgbClr val="000000">
                    <a:alpha val="43137"/>
                  </a:srgbClr>
                </a:outerShdw>
              </a:effectLst>
              <a:uLnTx/>
              <a:uFillTx/>
              <a:latin typeface="+mj-lt"/>
              <a:ea typeface="+mj-ea"/>
              <a:cs typeface="+mj-cs"/>
            </a:endParaRPr>
          </a:p>
        </p:txBody>
      </p:sp>
    </p:spTree>
    <p:extLst>
      <p:ext uri="{BB962C8B-B14F-4D97-AF65-F5344CB8AC3E}">
        <p14:creationId xmlns:p14="http://schemas.microsoft.com/office/powerpoint/2010/main" val="200699319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Title 3"/>
          <p:cNvSpPr>
            <a:spLocks noGrp="1"/>
          </p:cNvSpPr>
          <p:nvPr>
            <p:ph type="title"/>
          </p:nvPr>
        </p:nvSpPr>
        <p:spPr>
          <a:xfrm>
            <a:off x="687925" y="433610"/>
            <a:ext cx="8911687" cy="1280890"/>
          </a:xfrm>
        </p:spPr>
        <p:txBody>
          <a:bodyPr/>
          <a:lstStyle/>
          <a:p>
            <a:r>
              <a:rPr lang="en-US" b="1" dirty="0">
                <a:ln w="19050">
                  <a:solidFill>
                    <a:schemeClr val="tx1"/>
                  </a:solidFill>
                </a:ln>
                <a:solidFill>
                  <a:srgbClr val="00B0F0"/>
                </a:solidFill>
                <a:effectLst>
                  <a:outerShdw blurRad="38100" dist="38100" dir="2700000" algn="tl">
                    <a:srgbClr val="000000">
                      <a:alpha val="43137"/>
                    </a:srgbClr>
                  </a:outerShdw>
                </a:effectLst>
              </a:rPr>
              <a:t>GENERAL INFORMATION</a:t>
            </a:r>
            <a:endParaRPr lang="en-US" dirty="0">
              <a:ln w="19050">
                <a:solidFill>
                  <a:schemeClr val="tx1"/>
                </a:solidFill>
              </a:ln>
              <a:solidFill>
                <a:srgbClr val="00B0F0"/>
              </a:solidFill>
              <a:effectLst>
                <a:outerShdw blurRad="38100" dist="38100" dir="2700000" algn="tl">
                  <a:srgbClr val="000000">
                    <a:alpha val="43137"/>
                  </a:srgbClr>
                </a:outerShdw>
              </a:effectLst>
            </a:endParaRPr>
          </a:p>
        </p:txBody>
      </p:sp>
      <p:sp>
        <p:nvSpPr>
          <p:cNvPr id="5" name="Content Placeholder 4"/>
          <p:cNvSpPr>
            <a:spLocks noGrp="1"/>
          </p:cNvSpPr>
          <p:nvPr>
            <p:ph idx="1"/>
          </p:nvPr>
        </p:nvSpPr>
        <p:spPr>
          <a:xfrm>
            <a:off x="172508" y="1257153"/>
            <a:ext cx="10534617" cy="2771921"/>
          </a:xfrm>
        </p:spPr>
        <p:txBody>
          <a:bodyPr>
            <a:normAutofit fontScale="25000" lnSpcReduction="20000"/>
          </a:bodyPr>
          <a:lstStyle/>
          <a:p>
            <a:pPr algn="just">
              <a:lnSpc>
                <a:spcPct val="120000"/>
              </a:lnSpc>
            </a:pPr>
            <a:r>
              <a:rPr lang="pl-PL" sz="7200" b="1" dirty="0">
                <a:solidFill>
                  <a:srgbClr val="404040"/>
                </a:solidFill>
                <a:effectLst>
                  <a:outerShdw blurRad="38100" dist="38100" dir="2700000" algn="tl">
                    <a:srgbClr val="000000">
                      <a:alpha val="43137"/>
                    </a:srgbClr>
                  </a:outerShdw>
                </a:effectLst>
                <a:latin typeface="Century Gothic" panose="020B0502020202020204" pitchFamily="34" charset="0"/>
                <a:ea typeface="Arial" panose="020B0604020202020204" pitchFamily="34" charset="0"/>
                <a:cs typeface="Times New Roman" panose="02020603050405020304" pitchFamily="18" charset="0"/>
              </a:rPr>
              <a:t>The municipality of Zabljak is located in the northwest of Montenegro and its the largest municipality of Durmitor area. It covers an area of ​​445 km2, which occupies 3.22% of the total area of ​​Montenegro. </a:t>
            </a:r>
            <a:r>
              <a:rPr lang="it-IT" sz="7200" b="1" dirty="0">
                <a:solidFill>
                  <a:srgbClr val="FF0000"/>
                </a:solidFill>
                <a:effectLst>
                  <a:outerShdw blurRad="38100" dist="38100" dir="2700000" algn="tl">
                    <a:srgbClr val="000000">
                      <a:alpha val="43137"/>
                    </a:srgbClr>
                  </a:outerShdw>
                </a:effectLst>
                <a:latin typeface="Century Gothic" panose="020B0502020202020204" pitchFamily="34" charset="0"/>
                <a:ea typeface="Arial" panose="020B0604020202020204" pitchFamily="34" charset="0"/>
              </a:rPr>
              <a:t>Zabljak, with its 1456 meters above sea level, is the highest urban settlement in Southeast Europe</a:t>
            </a:r>
            <a:r>
              <a:rPr lang="it-IT" sz="7200" b="1" dirty="0">
                <a:solidFill>
                  <a:schemeClr val="tx1"/>
                </a:solidFill>
                <a:effectLst>
                  <a:outerShdw blurRad="38100" dist="38100" dir="2700000" algn="tl">
                    <a:srgbClr val="000000">
                      <a:alpha val="43137"/>
                    </a:srgbClr>
                  </a:outerShdw>
                </a:effectLst>
                <a:latin typeface="Century Gothic" panose="020B0502020202020204" pitchFamily="34" charset="0"/>
                <a:ea typeface="Arial" panose="020B0604020202020204" pitchFamily="34" charset="0"/>
              </a:rPr>
              <a:t>.</a:t>
            </a:r>
            <a:endParaRPr lang="sr-Latn-ME" sz="7200" b="1" dirty="0">
              <a:solidFill>
                <a:schemeClr val="tx1"/>
              </a:solidFill>
              <a:effectLst>
                <a:outerShdw blurRad="38100" dist="38100" dir="2700000" algn="tl">
                  <a:srgbClr val="000000">
                    <a:alpha val="43137"/>
                  </a:srgbClr>
                </a:outerShdw>
              </a:effectLst>
              <a:latin typeface="Century Gothic" panose="020B0502020202020204" pitchFamily="34" charset="0"/>
              <a:ea typeface="Arial" panose="020B0604020202020204" pitchFamily="34" charset="0"/>
            </a:endParaRPr>
          </a:p>
          <a:p>
            <a:pPr lvl="0" algn="just">
              <a:lnSpc>
                <a:spcPct val="120000"/>
              </a:lnSpc>
            </a:pPr>
            <a:r>
              <a:rPr lang="sr-Latn-ME" altLang="en-US" sz="7200" b="1" dirty="0" err="1">
                <a:solidFill>
                  <a:srgbClr val="1F1F1F"/>
                </a:solidFill>
                <a:effectLst>
                  <a:outerShdw blurRad="38100" dist="38100" dir="2700000" algn="tl">
                    <a:srgbClr val="000000">
                      <a:alpha val="43137"/>
                    </a:srgbClr>
                  </a:outerShdw>
                </a:effectLst>
                <a:latin typeface="Century Gothic" panose="020B0502020202020204" pitchFamily="34" charset="0"/>
              </a:rPr>
              <a:t>Z</a:t>
            </a:r>
            <a:r>
              <a:rPr lang="en-US" altLang="en-US" sz="7200" b="1" dirty="0" err="1">
                <a:solidFill>
                  <a:srgbClr val="1F1F1F"/>
                </a:solidFill>
                <a:effectLst>
                  <a:outerShdw blurRad="38100" dist="38100" dir="2700000" algn="tl">
                    <a:srgbClr val="000000">
                      <a:alpha val="43137"/>
                    </a:srgbClr>
                  </a:outerShdw>
                </a:effectLst>
                <a:latin typeface="Century Gothic" panose="020B0502020202020204" pitchFamily="34" charset="0"/>
              </a:rPr>
              <a:t>abljak</a:t>
            </a:r>
            <a:r>
              <a:rPr lang="en-US" altLang="en-US" sz="7200" b="1" dirty="0">
                <a:solidFill>
                  <a:srgbClr val="1F1F1F"/>
                </a:solidFill>
                <a:effectLst>
                  <a:outerShdw blurRad="38100" dist="38100" dir="2700000" algn="tl">
                    <a:srgbClr val="000000">
                      <a:alpha val="43137"/>
                    </a:srgbClr>
                  </a:outerShdw>
                </a:effectLst>
                <a:latin typeface="Century Gothic" panose="020B0502020202020204" pitchFamily="34" charset="0"/>
              </a:rPr>
              <a:t> has </a:t>
            </a:r>
            <a:r>
              <a:rPr lang="en-US" altLang="en-US" sz="7200" b="1" dirty="0">
                <a:solidFill>
                  <a:srgbClr val="FF0000"/>
                </a:solidFill>
                <a:effectLst>
                  <a:outerShdw blurRad="38100" dist="38100" dir="2700000" algn="tl">
                    <a:srgbClr val="000000">
                      <a:alpha val="43137"/>
                    </a:srgbClr>
                  </a:outerShdw>
                </a:effectLst>
                <a:latin typeface="Century Gothic" panose="020B0502020202020204" pitchFamily="34" charset="0"/>
              </a:rPr>
              <a:t>about 3,000 permanent residents</a:t>
            </a:r>
            <a:r>
              <a:rPr lang="en-US" altLang="en-US" sz="7200" b="1" dirty="0">
                <a:solidFill>
                  <a:srgbClr val="1F1F1F"/>
                </a:solidFill>
                <a:effectLst>
                  <a:outerShdw blurRad="38100" dist="38100" dir="2700000" algn="tl">
                    <a:srgbClr val="000000">
                      <a:alpha val="43137"/>
                    </a:srgbClr>
                  </a:outerShdw>
                </a:effectLst>
                <a:latin typeface="Century Gothic" panose="020B0502020202020204" pitchFamily="34" charset="0"/>
              </a:rPr>
              <a:t>. There are 28 settlements on the territory of the municipality, which are organized into 12 local communities, one of which is a city. However, this number of inhabitants is not a realistic representation, because there are a large number of </a:t>
            </a:r>
            <a:r>
              <a:rPr lang="sr-Latn-ME" altLang="en-US" sz="7200" b="1" dirty="0">
                <a:solidFill>
                  <a:srgbClr val="1F1F1F"/>
                </a:solidFill>
                <a:effectLst>
                  <a:outerShdw blurRad="38100" dist="38100" dir="2700000" algn="tl">
                    <a:srgbClr val="000000">
                      <a:alpha val="43137"/>
                    </a:srgbClr>
                  </a:outerShdw>
                </a:effectLst>
                <a:latin typeface="Century Gothic" panose="020B0502020202020204" pitchFamily="34" charset="0"/>
              </a:rPr>
              <a:t>property </a:t>
            </a:r>
            <a:r>
              <a:rPr lang="en-US" altLang="en-US" sz="7200" b="1" dirty="0">
                <a:solidFill>
                  <a:srgbClr val="1F1F1F"/>
                </a:solidFill>
                <a:effectLst>
                  <a:outerShdw blurRad="38100" dist="38100" dir="2700000" algn="tl">
                    <a:srgbClr val="000000">
                      <a:alpha val="43137"/>
                    </a:srgbClr>
                  </a:outerShdw>
                </a:effectLst>
                <a:latin typeface="Century Gothic" panose="020B0502020202020204" pitchFamily="34" charset="0"/>
              </a:rPr>
              <a:t>owners who spend part of the year in </a:t>
            </a:r>
            <a:r>
              <a:rPr lang="en-US" altLang="en-US" sz="7200" b="1" dirty="0" err="1">
                <a:solidFill>
                  <a:srgbClr val="1F1F1F"/>
                </a:solidFill>
                <a:effectLst>
                  <a:outerShdw blurRad="38100" dist="38100" dir="2700000" algn="tl">
                    <a:srgbClr val="000000">
                      <a:alpha val="43137"/>
                    </a:srgbClr>
                  </a:outerShdw>
                </a:effectLst>
                <a:latin typeface="Century Gothic" panose="020B0502020202020204" pitchFamily="34" charset="0"/>
              </a:rPr>
              <a:t>Zabljak</a:t>
            </a:r>
            <a:r>
              <a:rPr lang="en-US" altLang="en-US" sz="7200" b="1" dirty="0">
                <a:solidFill>
                  <a:srgbClr val="1F1F1F"/>
                </a:solidFill>
                <a:effectLst>
                  <a:outerShdw blurRad="38100" dist="38100" dir="2700000" algn="tl">
                    <a:srgbClr val="000000">
                      <a:alpha val="43137"/>
                    </a:srgbClr>
                  </a:outerShdw>
                </a:effectLst>
                <a:latin typeface="Century Gothic" panose="020B0502020202020204" pitchFamily="34" charset="0"/>
              </a:rPr>
              <a:t> </a:t>
            </a:r>
            <a:r>
              <a:rPr lang="sr-Latn-ME" altLang="en-US" sz="7200" b="1" dirty="0">
                <a:solidFill>
                  <a:srgbClr val="1F1F1F"/>
                </a:solidFill>
                <a:effectLst>
                  <a:outerShdw blurRad="38100" dist="38100" dir="2700000" algn="tl">
                    <a:srgbClr val="000000">
                      <a:alpha val="43137"/>
                    </a:srgbClr>
                  </a:outerShdw>
                </a:effectLst>
                <a:latin typeface="Century Gothic" panose="020B0502020202020204" pitchFamily="34" charset="0"/>
              </a:rPr>
              <a:t>(during summer and winter season)</a:t>
            </a:r>
            <a:r>
              <a:rPr lang="en-US" altLang="en-US" sz="7200" b="1" dirty="0">
                <a:solidFill>
                  <a:srgbClr val="1F1F1F"/>
                </a:solidFill>
                <a:effectLst>
                  <a:outerShdw blurRad="38100" dist="38100" dir="2700000" algn="tl">
                    <a:srgbClr val="000000">
                      <a:alpha val="43137"/>
                    </a:srgbClr>
                  </a:outerShdw>
                </a:effectLst>
                <a:latin typeface="Century Gothic" panose="020B0502020202020204" pitchFamily="34" charset="0"/>
              </a:rPr>
              <a:t> </a:t>
            </a:r>
            <a:r>
              <a:rPr lang="sr-Latn-ME" altLang="en-US" sz="7200" b="1" dirty="0">
                <a:solidFill>
                  <a:srgbClr val="1F1F1F"/>
                </a:solidFill>
                <a:effectLst>
                  <a:outerShdw blurRad="38100" dist="38100" dir="2700000" algn="tl">
                    <a:srgbClr val="000000">
                      <a:alpha val="43137"/>
                    </a:srgbClr>
                  </a:outerShdw>
                </a:effectLst>
                <a:latin typeface="Century Gothic" panose="020B0502020202020204" pitchFamily="34" charset="0"/>
              </a:rPr>
              <a:t>but</a:t>
            </a:r>
            <a:r>
              <a:rPr lang="en-US" altLang="en-US" sz="7200" b="1" dirty="0">
                <a:solidFill>
                  <a:srgbClr val="1F1F1F"/>
                </a:solidFill>
                <a:effectLst>
                  <a:outerShdw blurRad="38100" dist="38100" dir="2700000" algn="tl">
                    <a:srgbClr val="000000">
                      <a:alpha val="43137"/>
                    </a:srgbClr>
                  </a:outerShdw>
                </a:effectLst>
                <a:latin typeface="Century Gothic" panose="020B0502020202020204" pitchFamily="34" charset="0"/>
              </a:rPr>
              <a:t> </a:t>
            </a:r>
            <a:r>
              <a:rPr lang="sr-Latn-ME" altLang="en-US" sz="7200" b="1" dirty="0">
                <a:solidFill>
                  <a:srgbClr val="1F1F1F"/>
                </a:solidFill>
                <a:effectLst>
                  <a:outerShdw blurRad="38100" dist="38100" dir="2700000" algn="tl">
                    <a:srgbClr val="000000">
                      <a:alpha val="43137"/>
                    </a:srgbClr>
                  </a:outerShdw>
                </a:effectLst>
                <a:latin typeface="Century Gothic" panose="020B0502020202020204" pitchFamily="34" charset="0"/>
              </a:rPr>
              <a:t>live and </a:t>
            </a:r>
            <a:r>
              <a:rPr lang="en-US" altLang="en-US" sz="7200" b="1" dirty="0">
                <a:solidFill>
                  <a:srgbClr val="1F1F1F"/>
                </a:solidFill>
                <a:effectLst>
                  <a:outerShdw blurRad="38100" dist="38100" dir="2700000" algn="tl">
                    <a:srgbClr val="000000">
                      <a:alpha val="43137"/>
                    </a:srgbClr>
                  </a:outerShdw>
                </a:effectLst>
                <a:latin typeface="Century Gothic" panose="020B0502020202020204" pitchFamily="34" charset="0"/>
              </a:rPr>
              <a:t>work in other cities. Including tourists in the height of the summer tourist season in </a:t>
            </a:r>
            <a:r>
              <a:rPr lang="sr-Latn-ME" altLang="en-US" sz="7200" b="1" dirty="0">
                <a:solidFill>
                  <a:srgbClr val="1F1F1F"/>
                </a:solidFill>
                <a:effectLst>
                  <a:outerShdw blurRad="38100" dist="38100" dir="2700000" algn="tl">
                    <a:srgbClr val="000000">
                      <a:alpha val="43137"/>
                    </a:srgbClr>
                  </a:outerShdw>
                </a:effectLst>
                <a:latin typeface="Century Gothic" panose="020B0502020202020204" pitchFamily="34" charset="0"/>
              </a:rPr>
              <a:t>Z</a:t>
            </a:r>
            <a:r>
              <a:rPr lang="en-US" altLang="en-US" sz="7200" b="1" dirty="0" err="1">
                <a:solidFill>
                  <a:srgbClr val="1F1F1F"/>
                </a:solidFill>
                <a:effectLst>
                  <a:outerShdw blurRad="38100" dist="38100" dir="2700000" algn="tl">
                    <a:srgbClr val="000000">
                      <a:alpha val="43137"/>
                    </a:srgbClr>
                  </a:outerShdw>
                </a:effectLst>
                <a:latin typeface="Century Gothic" panose="020B0502020202020204" pitchFamily="34" charset="0"/>
              </a:rPr>
              <a:t>abljak</a:t>
            </a:r>
            <a:r>
              <a:rPr lang="en-US" altLang="en-US" sz="7200" b="1" dirty="0">
                <a:solidFill>
                  <a:srgbClr val="1F1F1F"/>
                </a:solidFill>
                <a:effectLst>
                  <a:outerShdw blurRad="38100" dist="38100" dir="2700000" algn="tl">
                    <a:srgbClr val="000000">
                      <a:alpha val="43137"/>
                    </a:srgbClr>
                  </a:outerShdw>
                </a:effectLst>
                <a:latin typeface="Century Gothic" panose="020B0502020202020204" pitchFamily="34" charset="0"/>
              </a:rPr>
              <a:t> and its surroundings, there are </a:t>
            </a:r>
            <a:r>
              <a:rPr lang="en-US" altLang="en-US" sz="7200" b="1" dirty="0">
                <a:solidFill>
                  <a:srgbClr val="FF0000"/>
                </a:solidFill>
                <a:effectLst>
                  <a:outerShdw blurRad="38100" dist="38100" dir="2700000" algn="tl">
                    <a:srgbClr val="000000">
                      <a:alpha val="43137"/>
                    </a:srgbClr>
                  </a:outerShdw>
                </a:effectLst>
                <a:latin typeface="Century Gothic" panose="020B0502020202020204" pitchFamily="34" charset="0"/>
              </a:rPr>
              <a:t>between 15 and 20 thousand people</a:t>
            </a:r>
            <a:r>
              <a:rPr lang="en-US" altLang="en-US" sz="2400" b="1" dirty="0">
                <a:solidFill>
                  <a:srgbClr val="FF0000"/>
                </a:solidFill>
                <a:effectLst>
                  <a:outerShdw blurRad="38100" dist="38100" dir="2700000" algn="tl">
                    <a:srgbClr val="000000">
                      <a:alpha val="43137"/>
                    </a:srgbClr>
                  </a:outerShdw>
                </a:effectLst>
                <a:latin typeface="Century Gothic" panose="020B0502020202020204" pitchFamily="34" charset="0"/>
              </a:rPr>
              <a:t> </a:t>
            </a:r>
            <a:r>
              <a:rPr lang="sr-Latn-ME" altLang="en-US" sz="2400" b="1" dirty="0">
                <a:solidFill>
                  <a:srgbClr val="FF0000"/>
                </a:solidFill>
                <a:effectLst>
                  <a:outerShdw blurRad="38100" dist="38100" dir="2700000" algn="tl">
                    <a:srgbClr val="000000">
                      <a:alpha val="43137"/>
                    </a:srgbClr>
                  </a:outerShdw>
                </a:effectLst>
                <a:latin typeface="Century Gothic" panose="020B0502020202020204" pitchFamily="34" charset="0"/>
              </a:rPr>
              <a:t> </a:t>
            </a:r>
          </a:p>
          <a:p>
            <a:pPr algn="just">
              <a:lnSpc>
                <a:spcPct val="120000"/>
              </a:lnSpc>
            </a:pPr>
            <a:r>
              <a:rPr lang="it-IT" sz="7200" b="1" dirty="0">
                <a:solidFill>
                  <a:srgbClr val="FF0000"/>
                </a:solidFill>
                <a:effectLst>
                  <a:outerShdw blurRad="38100" dist="38100" dir="2700000" algn="tl">
                    <a:srgbClr val="000000">
                      <a:alpha val="43137"/>
                    </a:srgbClr>
                  </a:outerShdw>
                </a:effectLst>
                <a:latin typeface="Century Gothic" panose="020B0502020202020204" pitchFamily="34" charset="0"/>
                <a:ea typeface="Arial" panose="020B0604020202020204" pitchFamily="34" charset="0"/>
                <a:cs typeface="Times New Roman" panose="02020603050405020304" pitchFamily="18" charset="0"/>
              </a:rPr>
              <a:t>Recognizable </a:t>
            </a:r>
            <a:r>
              <a:rPr lang="sr-Latn-ME" sz="7200" b="1" dirty="0">
                <a:solidFill>
                  <a:srgbClr val="FF0000"/>
                </a:solidFill>
                <a:effectLst>
                  <a:outerShdw blurRad="38100" dist="38100" dir="2700000" algn="tl">
                    <a:srgbClr val="000000">
                      <a:alpha val="43137"/>
                    </a:srgbClr>
                  </a:outerShdw>
                </a:effectLst>
                <a:latin typeface="Century Gothic" panose="020B0502020202020204" pitchFamily="34" charset="0"/>
                <a:ea typeface="Arial" panose="020B0604020202020204" pitchFamily="34" charset="0"/>
                <a:cs typeface="Times New Roman" panose="02020603050405020304" pitchFamily="18" charset="0"/>
              </a:rPr>
              <a:t>on the global </a:t>
            </a:r>
            <a:r>
              <a:rPr lang="sr-Latn-ME" sz="7200" b="1" dirty="0">
                <a:solidFill>
                  <a:schemeClr val="tx1"/>
                </a:solidFill>
                <a:effectLst>
                  <a:outerShdw blurRad="38100" dist="38100" dir="2700000" algn="tl">
                    <a:srgbClr val="000000">
                      <a:alpha val="43137"/>
                    </a:srgbClr>
                  </a:outerShdw>
                </a:effectLst>
                <a:latin typeface="Century Gothic" panose="020B0502020202020204" pitchFamily="34" charset="0"/>
                <a:ea typeface="Arial" panose="020B0604020202020204" pitchFamily="34" charset="0"/>
                <a:cs typeface="Times New Roman" panose="02020603050405020304" pitchFamily="18" charset="0"/>
              </a:rPr>
              <a:t>level </a:t>
            </a:r>
            <a:r>
              <a:rPr lang="it-IT" sz="7200" b="1" dirty="0">
                <a:solidFill>
                  <a:schemeClr val="tx1"/>
                </a:solidFill>
                <a:effectLst>
                  <a:outerShdw blurRad="38100" dist="38100" dir="2700000" algn="tl">
                    <a:srgbClr val="000000">
                      <a:alpha val="43137"/>
                    </a:srgbClr>
                  </a:outerShdw>
                </a:effectLst>
                <a:latin typeface="Century Gothic" panose="020B0502020202020204" pitchFamily="34" charset="0"/>
                <a:ea typeface="Arial" panose="020B0604020202020204" pitchFamily="34" charset="0"/>
                <a:cs typeface="Times New Roman" panose="02020603050405020304" pitchFamily="18" charset="0"/>
              </a:rPr>
              <a:t>by the </a:t>
            </a:r>
            <a:r>
              <a:rPr lang="sr-Latn-ME" sz="7200" b="1" dirty="0">
                <a:solidFill>
                  <a:schemeClr val="tx1"/>
                </a:solidFill>
                <a:effectLst>
                  <a:outerShdw blurRad="38100" dist="38100" dir="2700000" algn="tl">
                    <a:srgbClr val="000000">
                      <a:alpha val="43137"/>
                    </a:srgbClr>
                  </a:outerShdw>
                </a:effectLst>
                <a:latin typeface="Century Gothic" panose="020B0502020202020204" pitchFamily="34" charset="0"/>
                <a:ea typeface="Arial" panose="020B0604020202020204" pitchFamily="34" charset="0"/>
                <a:cs typeface="Times New Roman" panose="02020603050405020304" pitchFamily="18" charset="0"/>
              </a:rPr>
              <a:t>National Park Durmitor and Tara river, </a:t>
            </a:r>
            <a:r>
              <a:rPr lang="it-IT" sz="7200" b="1" dirty="0">
                <a:solidFill>
                  <a:schemeClr val="tx1"/>
                </a:solidFill>
                <a:effectLst>
                  <a:outerShdw blurRad="38100" dist="38100" dir="2700000" algn="tl">
                    <a:srgbClr val="000000">
                      <a:alpha val="43137"/>
                    </a:srgbClr>
                  </a:outerShdw>
                </a:effectLst>
                <a:latin typeface="Century Gothic" panose="020B0502020202020204" pitchFamily="34" charset="0"/>
                <a:ea typeface="Arial" panose="020B0604020202020204" pitchFamily="34" charset="0"/>
                <a:cs typeface="Times New Roman" panose="02020603050405020304" pitchFamily="18" charset="0"/>
              </a:rPr>
              <a:t>this area is bordered on</a:t>
            </a:r>
            <a:r>
              <a:rPr lang="sr-Latn-ME" sz="7200" dirty="0">
                <a:solidFill>
                  <a:schemeClr val="tx1"/>
                </a:solidFill>
                <a:effectLst>
                  <a:outerShdw blurRad="38100" dist="38100" dir="2700000" algn="tl">
                    <a:srgbClr val="000000">
                      <a:alpha val="43137"/>
                    </a:srgbClr>
                  </a:outerShdw>
                </a:effectLst>
                <a:latin typeface="Century Gothic" panose="020B0502020202020204" pitchFamily="34" charset="0"/>
                <a:ea typeface="Arial" panose="020B0604020202020204" pitchFamily="34" charset="0"/>
                <a:cs typeface="Times New Roman" panose="02020603050405020304" pitchFamily="18" charset="0"/>
              </a:rPr>
              <a:t> </a:t>
            </a:r>
            <a:r>
              <a:rPr lang="it-IT" sz="7200" b="1" dirty="0">
                <a:solidFill>
                  <a:schemeClr val="tx1"/>
                </a:solidFill>
                <a:effectLst>
                  <a:outerShdw blurRad="38100" dist="38100" dir="2700000" algn="tl">
                    <a:srgbClr val="000000">
                      <a:alpha val="43137"/>
                    </a:srgbClr>
                  </a:outerShdw>
                </a:effectLst>
                <a:latin typeface="Century Gothic" panose="020B0502020202020204" pitchFamily="34" charset="0"/>
                <a:ea typeface="Arial" panose="020B0604020202020204" pitchFamily="34" charset="0"/>
                <a:cs typeface="Times New Roman" panose="02020603050405020304" pitchFamily="18" charset="0"/>
              </a:rPr>
              <a:t>the northeast by the municipality of</a:t>
            </a:r>
            <a:r>
              <a:rPr lang="sr-Latn-ME" sz="7200" b="1" dirty="0">
                <a:solidFill>
                  <a:schemeClr val="tx1"/>
                </a:solidFill>
                <a:effectLst>
                  <a:outerShdw blurRad="38100" dist="38100" dir="2700000" algn="tl">
                    <a:srgbClr val="000000">
                      <a:alpha val="43137"/>
                    </a:srgbClr>
                  </a:outerShdw>
                </a:effectLst>
                <a:latin typeface="Century Gothic" panose="020B0502020202020204" pitchFamily="34" charset="0"/>
                <a:ea typeface="Arial" panose="020B0604020202020204" pitchFamily="34" charset="0"/>
                <a:cs typeface="Times New Roman" panose="02020603050405020304" pitchFamily="18" charset="0"/>
              </a:rPr>
              <a:t> </a:t>
            </a:r>
            <a:r>
              <a:rPr lang="it-IT" sz="7200" b="1" dirty="0">
                <a:solidFill>
                  <a:schemeClr val="tx1"/>
                </a:solidFill>
                <a:effectLst>
                  <a:outerShdw blurRad="38100" dist="38100" dir="2700000" algn="tl">
                    <a:srgbClr val="000000">
                      <a:alpha val="43137"/>
                    </a:srgbClr>
                  </a:outerShdw>
                </a:effectLst>
                <a:latin typeface="Century Gothic" panose="020B0502020202020204" pitchFamily="34" charset="0"/>
                <a:ea typeface="Arial" panose="020B0604020202020204" pitchFamily="34" charset="0"/>
                <a:cs typeface="Times New Roman" panose="02020603050405020304" pitchFamily="18" charset="0"/>
              </a:rPr>
              <a:t>Pljevlja, on the south by the municipality of Mojkovac, on the southwest by the municipality of Savnik, and on the west by the municipality of Plu</a:t>
            </a:r>
            <a:r>
              <a:rPr lang="sr-Latn-ME" sz="7200" b="1" dirty="0">
                <a:solidFill>
                  <a:schemeClr val="tx1"/>
                </a:solidFill>
                <a:effectLst>
                  <a:outerShdw blurRad="38100" dist="38100" dir="2700000" algn="tl">
                    <a:srgbClr val="000000">
                      <a:alpha val="43137"/>
                    </a:srgbClr>
                  </a:outerShdw>
                </a:effectLst>
                <a:latin typeface="Century Gothic" panose="020B0502020202020204" pitchFamily="34" charset="0"/>
                <a:ea typeface="Arial" panose="020B0604020202020204" pitchFamily="34" charset="0"/>
                <a:cs typeface="Times New Roman" panose="02020603050405020304" pitchFamily="18" charset="0"/>
              </a:rPr>
              <a:t>z</a:t>
            </a:r>
            <a:r>
              <a:rPr lang="it-IT" sz="7200" b="1" dirty="0">
                <a:solidFill>
                  <a:schemeClr val="tx1"/>
                </a:solidFill>
                <a:effectLst>
                  <a:outerShdw blurRad="38100" dist="38100" dir="2700000" algn="tl">
                    <a:srgbClr val="000000">
                      <a:alpha val="43137"/>
                    </a:srgbClr>
                  </a:outerShdw>
                </a:effectLst>
                <a:latin typeface="Century Gothic" panose="020B0502020202020204" pitchFamily="34" charset="0"/>
                <a:ea typeface="Arial" panose="020B0604020202020204" pitchFamily="34" charset="0"/>
                <a:cs typeface="Times New Roman" panose="02020603050405020304" pitchFamily="18" charset="0"/>
              </a:rPr>
              <a:t>ine.</a:t>
            </a:r>
            <a:endParaRPr lang="sr-Latn-ME" sz="7200" b="1" dirty="0">
              <a:solidFill>
                <a:schemeClr val="tx1"/>
              </a:solidFill>
              <a:effectLst>
                <a:outerShdw blurRad="38100" dist="38100" dir="2700000" algn="tl">
                  <a:srgbClr val="000000">
                    <a:alpha val="43137"/>
                  </a:srgbClr>
                </a:outerShdw>
              </a:effectLst>
              <a:latin typeface="Century Gothic" panose="020B0502020202020204" pitchFamily="34" charset="0"/>
              <a:ea typeface="Arial" panose="020B0604020202020204" pitchFamily="34" charset="0"/>
              <a:cs typeface="Times New Roman" panose="02020603050405020304" pitchFamily="18" charset="0"/>
            </a:endParaRPr>
          </a:p>
          <a:p>
            <a:pPr algn="just">
              <a:lnSpc>
                <a:spcPct val="120000"/>
              </a:lnSpc>
            </a:pPr>
            <a:r>
              <a:rPr lang="it-IT" sz="7200" b="1" dirty="0">
                <a:solidFill>
                  <a:srgbClr val="FF0000"/>
                </a:solidFill>
                <a:effectLst>
                  <a:outerShdw blurRad="38100" dist="38100" dir="2700000" algn="tl">
                    <a:srgbClr val="000000">
                      <a:alpha val="43137"/>
                    </a:srgbClr>
                  </a:outerShdw>
                </a:effectLst>
                <a:latin typeface="Century Gothic" panose="020B0502020202020204" pitchFamily="34" charset="0"/>
                <a:ea typeface="Arial" panose="020B0604020202020204" pitchFamily="34" charset="0"/>
              </a:rPr>
              <a:t>In Zabljak, Montenegro was declared an ecological state in 1991, and Zabljak was chosen as its capital</a:t>
            </a:r>
            <a:endParaRPr lang="pl-PL" sz="7200" b="1" dirty="0">
              <a:solidFill>
                <a:srgbClr val="FF0000"/>
              </a:solidFill>
              <a:effectLst>
                <a:outerShdw blurRad="38100" dist="38100" dir="2700000" algn="tl">
                  <a:srgbClr val="000000">
                    <a:alpha val="43137"/>
                  </a:srgbClr>
                </a:outerShdw>
              </a:effectLst>
              <a:latin typeface="Century Gothic" panose="020B0502020202020204" pitchFamily="34" charset="0"/>
              <a:ea typeface="Arial" panose="020B0604020202020204" pitchFamily="34" charset="0"/>
              <a:cs typeface="Times New Roman" panose="02020603050405020304" pitchFamily="18" charset="0"/>
            </a:endParaRPr>
          </a:p>
          <a:p>
            <a:pPr marL="0" indent="0" algn="just">
              <a:lnSpc>
                <a:spcPct val="120000"/>
              </a:lnSpc>
              <a:buNone/>
            </a:pPr>
            <a:endParaRPr lang="en-GB" sz="6200" dirty="0"/>
          </a:p>
          <a:p>
            <a:pPr marL="0" indent="0">
              <a:buNone/>
            </a:pPr>
            <a:r>
              <a:rPr lang="en-GB" sz="6200" dirty="0"/>
              <a:t>     </a:t>
            </a:r>
          </a:p>
          <a:p>
            <a:pPr marL="0" indent="0">
              <a:buNone/>
            </a:pPr>
            <a:endParaRPr lang="en-GB" dirty="0"/>
          </a:p>
        </p:txBody>
      </p:sp>
    </p:spTree>
    <p:extLst>
      <p:ext uri="{BB962C8B-B14F-4D97-AF65-F5344CB8AC3E}">
        <p14:creationId xmlns:p14="http://schemas.microsoft.com/office/powerpoint/2010/main" val="11238713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9FE33E-26A6-5C3B-5544-5CE8A77BC71F}"/>
              </a:ext>
            </a:extLst>
          </p:cNvPr>
          <p:cNvSpPr>
            <a:spLocks noGrp="1"/>
          </p:cNvSpPr>
          <p:nvPr>
            <p:ph type="title"/>
          </p:nvPr>
        </p:nvSpPr>
        <p:spPr>
          <a:xfrm>
            <a:off x="1953087" y="624110"/>
            <a:ext cx="9551525" cy="1280890"/>
          </a:xfrm>
        </p:spPr>
        <p:txBody>
          <a:bodyPr/>
          <a:lstStyle/>
          <a:p>
            <a:r>
              <a:rPr lang="en-GB" dirty="0"/>
              <a:t>AGRICULTURAL POTENTIALS</a:t>
            </a:r>
          </a:p>
        </p:txBody>
      </p:sp>
      <p:sp>
        <p:nvSpPr>
          <p:cNvPr id="3" name="Content Placeholder 2">
            <a:extLst>
              <a:ext uri="{FF2B5EF4-FFF2-40B4-BE49-F238E27FC236}">
                <a16:creationId xmlns:a16="http://schemas.microsoft.com/office/drawing/2014/main" id="{02CF9C48-8FFE-7F8F-E9B4-CF973D623E4F}"/>
              </a:ext>
            </a:extLst>
          </p:cNvPr>
          <p:cNvSpPr>
            <a:spLocks noGrp="1"/>
          </p:cNvSpPr>
          <p:nvPr>
            <p:ph idx="1"/>
          </p:nvPr>
        </p:nvSpPr>
        <p:spPr>
          <a:xfrm>
            <a:off x="257452" y="2133600"/>
            <a:ext cx="11247160" cy="3777622"/>
          </a:xfrm>
        </p:spPr>
        <p:txBody>
          <a:bodyPr>
            <a:normAutofit fontScale="92500" lnSpcReduction="20000"/>
          </a:bodyPr>
          <a:lstStyle/>
          <a:p>
            <a:pPr algn="just"/>
            <a:r>
              <a:rPr lang="en-GB" b="1" dirty="0">
                <a:solidFill>
                  <a:schemeClr val="tx1"/>
                </a:solidFill>
              </a:rPr>
              <a:t>Agriculture, together with tourism, is the basis of future economic development of the municipality of </a:t>
            </a:r>
            <a:r>
              <a:rPr lang="en-GB" b="1" dirty="0" err="1">
                <a:solidFill>
                  <a:schemeClr val="tx1"/>
                </a:solidFill>
              </a:rPr>
              <a:t>Zabljak</a:t>
            </a:r>
            <a:r>
              <a:rPr lang="en-GB" b="1" dirty="0">
                <a:solidFill>
                  <a:schemeClr val="tx1"/>
                </a:solidFill>
              </a:rPr>
              <a:t>. The proclamation of Montenegro as the first ecological state in the world further justifies such a development orientation. The available agricultural production potentials, regardless of certain restrictions, which the </a:t>
            </a:r>
            <a:r>
              <a:rPr lang="en-GB" b="1" dirty="0" err="1">
                <a:solidFill>
                  <a:schemeClr val="tx1"/>
                </a:solidFill>
              </a:rPr>
              <a:t>Durmitor</a:t>
            </a:r>
            <a:r>
              <a:rPr lang="en-GB" b="1" dirty="0">
                <a:solidFill>
                  <a:schemeClr val="tx1"/>
                </a:solidFill>
              </a:rPr>
              <a:t> area has at its disposal, are unavoidable in creating the development of the entire Montenegrin agriculture. </a:t>
            </a:r>
          </a:p>
          <a:p>
            <a:pPr algn="just"/>
            <a:r>
              <a:rPr lang="en-GB" b="1" dirty="0">
                <a:solidFill>
                  <a:schemeClr val="tx1"/>
                </a:solidFill>
              </a:rPr>
              <a:t>In the last few years, as part of agricultural activities, </a:t>
            </a:r>
            <a:r>
              <a:rPr lang="en-GB" b="1" dirty="0" err="1">
                <a:solidFill>
                  <a:schemeClr val="tx1"/>
                </a:solidFill>
              </a:rPr>
              <a:t>Žabljak</a:t>
            </a:r>
            <a:r>
              <a:rPr lang="en-GB" b="1" dirty="0">
                <a:solidFill>
                  <a:schemeClr val="tx1"/>
                </a:solidFill>
              </a:rPr>
              <a:t> has experienced an expansion of rural tourism. Rural tourism creates conditions to meet the needs of an increasing number of tourists who strive for a healthy lifestyle and seek experiences that include pleasure in nature, traditional cuisine, hospitality of households in rural areas, enjoying tradition and preserved customs and other authentic experiences.</a:t>
            </a:r>
          </a:p>
          <a:p>
            <a:pPr algn="just"/>
            <a:r>
              <a:rPr lang="en-GB" b="1" dirty="0">
                <a:solidFill>
                  <a:schemeClr val="tx1"/>
                </a:solidFill>
              </a:rPr>
              <a:t>On the territory of the Municipality of </a:t>
            </a:r>
            <a:r>
              <a:rPr lang="en-GB" b="1" dirty="0" err="1">
                <a:solidFill>
                  <a:schemeClr val="tx1"/>
                </a:solidFill>
              </a:rPr>
              <a:t>Zabljak</a:t>
            </a:r>
            <a:r>
              <a:rPr lang="en-GB" b="1" dirty="0">
                <a:solidFill>
                  <a:schemeClr val="tx1"/>
                </a:solidFill>
              </a:rPr>
              <a:t> for performing related tasks in the area of improving agricultural production, Agribusiness info </a:t>
            </a:r>
            <a:r>
              <a:rPr lang="en-GB" b="1" dirty="0" err="1">
                <a:solidFill>
                  <a:schemeClr val="tx1"/>
                </a:solidFill>
              </a:rPr>
              <a:t>center</a:t>
            </a:r>
            <a:r>
              <a:rPr lang="en-GB" b="1" dirty="0">
                <a:solidFill>
                  <a:schemeClr val="tx1"/>
                </a:solidFill>
              </a:rPr>
              <a:t>  is  </a:t>
            </a:r>
            <a:r>
              <a:rPr lang="en-GB" b="1" dirty="0" err="1">
                <a:solidFill>
                  <a:schemeClr val="tx1"/>
                </a:solidFill>
              </a:rPr>
              <a:t>is</a:t>
            </a:r>
            <a:r>
              <a:rPr lang="en-GB" b="1" dirty="0">
                <a:solidFill>
                  <a:schemeClr val="tx1"/>
                </a:solidFill>
              </a:rPr>
              <a:t> in charge to provide advisory support reduces administrative barriers, implement state </a:t>
            </a:r>
            <a:r>
              <a:rPr lang="en-GB" b="1" dirty="0" err="1">
                <a:solidFill>
                  <a:schemeClr val="tx1"/>
                </a:solidFill>
              </a:rPr>
              <a:t>agrobudget</a:t>
            </a:r>
            <a:r>
              <a:rPr lang="en-GB" b="1" dirty="0">
                <a:solidFill>
                  <a:schemeClr val="tx1"/>
                </a:solidFill>
              </a:rPr>
              <a:t> measures, create programs of subsidies tailored to local farmers,  promote local products, facilitate the process of marketing agricultural products, perform free business making plans for IPARD and others programs of respective ministry.</a:t>
            </a:r>
          </a:p>
          <a:p>
            <a:pPr algn="just"/>
            <a:endParaRPr lang="en-GB" b="1" dirty="0">
              <a:solidFill>
                <a:schemeClr val="tx1"/>
              </a:solidFill>
            </a:endParaRPr>
          </a:p>
          <a:p>
            <a:pPr algn="just"/>
            <a:endParaRPr lang="en-GB" dirty="0"/>
          </a:p>
        </p:txBody>
      </p:sp>
    </p:spTree>
    <p:extLst>
      <p:ext uri="{BB962C8B-B14F-4D97-AF65-F5344CB8AC3E}">
        <p14:creationId xmlns:p14="http://schemas.microsoft.com/office/powerpoint/2010/main" val="192508695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2" cstate="print">
            <a:alphaModFix amt="38000"/>
            <a:lum/>
          </a:blip>
          <a:srcRect/>
          <a:stretch>
            <a:fillRect t="-108000" b="-108000"/>
          </a:stretch>
        </a:blipFill>
        <a:effectLst/>
      </p:bgPr>
    </p:bg>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C90455B4-713E-8F6A-AC8E-22C227E44D1E}"/>
              </a:ext>
            </a:extLst>
          </p:cNvPr>
          <p:cNvSpPr>
            <a:spLocks noGrp="1"/>
          </p:cNvSpPr>
          <p:nvPr>
            <p:ph type="title"/>
          </p:nvPr>
        </p:nvSpPr>
        <p:spPr/>
        <p:txBody>
          <a:bodyPr>
            <a:normAutofit fontScale="90000"/>
          </a:bodyPr>
          <a:lstStyle/>
          <a:p>
            <a:r>
              <a:rPr lang="en-US" sz="3600" b="1" dirty="0">
                <a:ln w="19050">
                  <a:solidFill>
                    <a:schemeClr val="tx1"/>
                  </a:solidFill>
                </a:ln>
                <a:solidFill>
                  <a:srgbClr val="00B0F0"/>
                </a:solidFill>
                <a:effectLst>
                  <a:outerShdw blurRad="38100" dist="38100" dir="2700000" algn="tl">
                    <a:srgbClr val="000000">
                      <a:alpha val="43137"/>
                    </a:srgbClr>
                  </a:outerShdw>
                </a:effectLst>
              </a:rPr>
              <a:t>Road infrastructure and traffic communication</a:t>
            </a:r>
            <a:br>
              <a:rPr lang="en-US" sz="3600" b="1" dirty="0">
                <a:ln w="19050">
                  <a:solidFill>
                    <a:schemeClr val="tx1"/>
                  </a:solidFill>
                </a:ln>
                <a:solidFill>
                  <a:srgbClr val="00B0F0"/>
                </a:solidFill>
                <a:effectLst>
                  <a:outerShdw blurRad="38100" dist="38100" dir="2700000" algn="tl">
                    <a:srgbClr val="000000">
                      <a:alpha val="43137"/>
                    </a:srgbClr>
                  </a:outerShdw>
                </a:effectLst>
              </a:rPr>
            </a:br>
            <a:endParaRPr lang="en-GB" dirty="0"/>
          </a:p>
        </p:txBody>
      </p:sp>
      <p:sp>
        <p:nvSpPr>
          <p:cNvPr id="3" name="Content Placeholder 2"/>
          <p:cNvSpPr>
            <a:spLocks noGrp="1"/>
          </p:cNvSpPr>
          <p:nvPr>
            <p:ph idx="1"/>
          </p:nvPr>
        </p:nvSpPr>
        <p:spPr>
          <a:xfrm>
            <a:off x="781235" y="2133600"/>
            <a:ext cx="10723378" cy="3778250"/>
          </a:xfrm>
        </p:spPr>
        <p:txBody>
          <a:bodyPr>
            <a:normAutofit/>
          </a:bodyPr>
          <a:lstStyle/>
          <a:p>
            <a:r>
              <a:rPr lang="en-US" b="1" dirty="0">
                <a:solidFill>
                  <a:schemeClr val="tx1"/>
                </a:solidFill>
              </a:rPr>
              <a:t>It is very easy to get to </a:t>
            </a:r>
            <a:r>
              <a:rPr lang="en-US" b="1" dirty="0" err="1">
                <a:solidFill>
                  <a:schemeClr val="tx1"/>
                </a:solidFill>
              </a:rPr>
              <a:t>Žabljak</a:t>
            </a:r>
            <a:r>
              <a:rPr lang="en-US" b="1" dirty="0">
                <a:solidFill>
                  <a:schemeClr val="tx1"/>
                </a:solidFill>
              </a:rPr>
              <a:t>. In 2010, the </a:t>
            </a:r>
            <a:r>
              <a:rPr lang="en-US" b="1" dirty="0" err="1">
                <a:solidFill>
                  <a:schemeClr val="tx1"/>
                </a:solidFill>
              </a:rPr>
              <a:t>Risan-Zabljak</a:t>
            </a:r>
            <a:r>
              <a:rPr lang="en-US" b="1" dirty="0">
                <a:solidFill>
                  <a:schemeClr val="tx1"/>
                </a:solidFill>
              </a:rPr>
              <a:t> road was opened and thus the </a:t>
            </a:r>
            <a:r>
              <a:rPr lang="sr-Latn-ME" b="1" dirty="0">
                <a:solidFill>
                  <a:schemeClr val="tx1"/>
                </a:solidFill>
              </a:rPr>
              <a:t>distance</a:t>
            </a:r>
            <a:r>
              <a:rPr lang="en-US" b="1" dirty="0">
                <a:solidFill>
                  <a:schemeClr val="tx1"/>
                </a:solidFill>
              </a:rPr>
              <a:t> between the </a:t>
            </a:r>
            <a:r>
              <a:rPr lang="sr-Latn-ME" b="1" dirty="0">
                <a:solidFill>
                  <a:schemeClr val="tx1"/>
                </a:solidFill>
              </a:rPr>
              <a:t>Zabljak</a:t>
            </a:r>
            <a:r>
              <a:rPr lang="en-US" b="1" dirty="0">
                <a:solidFill>
                  <a:schemeClr val="tx1"/>
                </a:solidFill>
              </a:rPr>
              <a:t> and the </a:t>
            </a:r>
            <a:r>
              <a:rPr lang="sr-Latn-ME" b="1" dirty="0">
                <a:solidFill>
                  <a:schemeClr val="tx1"/>
                </a:solidFill>
              </a:rPr>
              <a:t>Montenegrin coast </a:t>
            </a:r>
            <a:r>
              <a:rPr lang="en-US" b="1" dirty="0">
                <a:solidFill>
                  <a:schemeClr val="tx1"/>
                </a:solidFill>
              </a:rPr>
              <a:t>was shortened, and now you can get from </a:t>
            </a:r>
            <a:r>
              <a:rPr lang="en-US" b="1" dirty="0" err="1">
                <a:solidFill>
                  <a:schemeClr val="tx1"/>
                </a:solidFill>
              </a:rPr>
              <a:t>Žabljak</a:t>
            </a:r>
            <a:r>
              <a:rPr lang="en-US" b="1" dirty="0">
                <a:solidFill>
                  <a:schemeClr val="tx1"/>
                </a:solidFill>
              </a:rPr>
              <a:t> to the </a:t>
            </a:r>
            <a:r>
              <a:rPr lang="sr-Latn-ME" b="1" dirty="0">
                <a:solidFill>
                  <a:schemeClr val="tx1"/>
                </a:solidFill>
              </a:rPr>
              <a:t>Montenegrin </a:t>
            </a:r>
            <a:r>
              <a:rPr lang="en-US" b="1" dirty="0">
                <a:solidFill>
                  <a:schemeClr val="tx1"/>
                </a:solidFill>
              </a:rPr>
              <a:t>coast </a:t>
            </a:r>
            <a:r>
              <a:rPr lang="sr-Latn-ME" b="1" dirty="0">
                <a:solidFill>
                  <a:schemeClr val="tx1"/>
                </a:solidFill>
              </a:rPr>
              <a:t>and Adriatic sea </a:t>
            </a:r>
            <a:r>
              <a:rPr lang="en-US" b="1" dirty="0">
                <a:solidFill>
                  <a:schemeClr val="tx1"/>
                </a:solidFill>
              </a:rPr>
              <a:t>in 2</a:t>
            </a:r>
            <a:r>
              <a:rPr lang="sr-Latn-ME" b="1" dirty="0">
                <a:solidFill>
                  <a:schemeClr val="tx1"/>
                </a:solidFill>
              </a:rPr>
              <a:t>h</a:t>
            </a:r>
            <a:r>
              <a:rPr lang="en-US" b="1" dirty="0">
                <a:solidFill>
                  <a:schemeClr val="tx1"/>
                </a:solidFill>
              </a:rPr>
              <a:t>-2</a:t>
            </a:r>
            <a:r>
              <a:rPr lang="sr-Latn-ME" b="1" dirty="0">
                <a:solidFill>
                  <a:schemeClr val="tx1"/>
                </a:solidFill>
              </a:rPr>
              <a:t>h</a:t>
            </a:r>
            <a:r>
              <a:rPr lang="en-US" b="1" dirty="0">
                <a:solidFill>
                  <a:schemeClr val="tx1"/>
                </a:solidFill>
              </a:rPr>
              <a:t>30</a:t>
            </a:r>
            <a:r>
              <a:rPr lang="sr-Latn-ME" b="1" dirty="0">
                <a:solidFill>
                  <a:schemeClr val="tx1"/>
                </a:solidFill>
              </a:rPr>
              <a:t>min</a:t>
            </a:r>
            <a:r>
              <a:rPr lang="en-US" b="1" dirty="0">
                <a:solidFill>
                  <a:schemeClr val="tx1"/>
                </a:solidFill>
              </a:rPr>
              <a:t>.</a:t>
            </a:r>
          </a:p>
          <a:p>
            <a:r>
              <a:rPr lang="en-US" b="1" dirty="0">
                <a:solidFill>
                  <a:schemeClr val="tx1"/>
                </a:solidFill>
              </a:rPr>
              <a:t>The capital, Podgorica, is about a 2</a:t>
            </a:r>
            <a:r>
              <a:rPr lang="sr-Latn-ME" b="1" dirty="0">
                <a:solidFill>
                  <a:schemeClr val="tx1"/>
                </a:solidFill>
              </a:rPr>
              <a:t> </a:t>
            </a:r>
            <a:r>
              <a:rPr lang="en-US" b="1" dirty="0">
                <a:solidFill>
                  <a:schemeClr val="tx1"/>
                </a:solidFill>
              </a:rPr>
              <a:t>hour drive from </a:t>
            </a:r>
            <a:r>
              <a:rPr lang="en-US" b="1" dirty="0" err="1">
                <a:solidFill>
                  <a:schemeClr val="tx1"/>
                </a:solidFill>
              </a:rPr>
              <a:t>Žabljak</a:t>
            </a:r>
            <a:r>
              <a:rPr lang="en-US" b="1" dirty="0">
                <a:solidFill>
                  <a:schemeClr val="tx1"/>
                </a:solidFill>
              </a:rPr>
              <a:t> (120 km). Distance from other regional centers: Belgrade-400km; Sarajevo-167km; Zagreb-535km; Tirana-270km; Skopje-337km; Ljubljana-674km,</a:t>
            </a:r>
          </a:p>
          <a:p>
            <a:r>
              <a:rPr lang="en-US" b="1" dirty="0">
                <a:solidFill>
                  <a:schemeClr val="tx1"/>
                </a:solidFill>
              </a:rPr>
              <a:t>The nearest port is Bar (Montenegro) - 197 km. It is possible to travel from Bar to </a:t>
            </a:r>
            <a:r>
              <a:rPr lang="en-US" b="1" dirty="0" err="1">
                <a:solidFill>
                  <a:schemeClr val="tx1"/>
                </a:solidFill>
              </a:rPr>
              <a:t>Mojkovac</a:t>
            </a:r>
            <a:r>
              <a:rPr lang="sr-Latn-ME" b="1" dirty="0">
                <a:solidFill>
                  <a:schemeClr val="tx1"/>
                </a:solidFill>
              </a:rPr>
              <a:t> by train(70km from Zabljak)</a:t>
            </a:r>
            <a:r>
              <a:rPr lang="en-US" b="1" dirty="0">
                <a:solidFill>
                  <a:schemeClr val="tx1"/>
                </a:solidFill>
              </a:rPr>
              <a:t>, and then by bus to </a:t>
            </a:r>
            <a:r>
              <a:rPr lang="en-US" b="1" dirty="0" err="1">
                <a:solidFill>
                  <a:schemeClr val="tx1"/>
                </a:solidFill>
              </a:rPr>
              <a:t>Žabljak</a:t>
            </a:r>
            <a:r>
              <a:rPr lang="en-US" b="1" dirty="0">
                <a:solidFill>
                  <a:schemeClr val="tx1"/>
                </a:solidFill>
              </a:rPr>
              <a:t>. </a:t>
            </a:r>
          </a:p>
          <a:p>
            <a:r>
              <a:rPr lang="en-US" b="1" dirty="0">
                <a:solidFill>
                  <a:schemeClr val="tx1"/>
                </a:solidFill>
              </a:rPr>
              <a:t>Nearest airports: Podgorica (120 km), </a:t>
            </a:r>
            <a:r>
              <a:rPr lang="en-US" b="1" dirty="0" err="1">
                <a:solidFill>
                  <a:schemeClr val="tx1"/>
                </a:solidFill>
              </a:rPr>
              <a:t>Tivat</a:t>
            </a:r>
            <a:r>
              <a:rPr lang="en-US" b="1" dirty="0">
                <a:solidFill>
                  <a:schemeClr val="tx1"/>
                </a:solidFill>
              </a:rPr>
              <a:t> (250 km), Dubrovnik (260 km).</a:t>
            </a:r>
            <a:endParaRPr lang="en-GB" b="1" dirty="0">
              <a:solidFill>
                <a:schemeClr val="tx1"/>
              </a:solidFill>
            </a:endParaRPr>
          </a:p>
        </p:txBody>
      </p:sp>
      <p:sp>
        <p:nvSpPr>
          <p:cNvPr id="4" name="Title 3"/>
          <p:cNvSpPr txBox="1">
            <a:spLocks/>
          </p:cNvSpPr>
          <p:nvPr/>
        </p:nvSpPr>
        <p:spPr>
          <a:xfrm>
            <a:off x="668069" y="523875"/>
            <a:ext cx="10325100" cy="945025"/>
          </a:xfrm>
          <a:prstGeom prst="rect">
            <a:avLst/>
          </a:prstGeom>
        </p:spPr>
        <p:txBody>
          <a:bodyPr vert="horz" lIns="91440" tIns="45720" rIns="91440" bIns="45720" rtlCol="0" anchor="t">
            <a:noAutofit/>
          </a:bodyPr>
          <a:lstStyle>
            <a:lvl1pPr algn="l" defTabSz="457200" rtl="0" eaLnBrk="1" latinLnBrk="0" hangingPunct="1">
              <a:spcBef>
                <a:spcPct val="0"/>
              </a:spcBef>
              <a:buNone/>
              <a:defRPr sz="3600" kern="1200">
                <a:solidFill>
                  <a:schemeClr val="tx1">
                    <a:lumMod val="85000"/>
                    <a:lumOff val="15000"/>
                  </a:schemeClr>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endParaRPr lang="en-US" sz="4000" b="1" dirty="0">
              <a:ln w="19050">
                <a:solidFill>
                  <a:schemeClr val="tx1"/>
                </a:solidFill>
              </a:ln>
              <a:solidFill>
                <a:srgbClr val="00B0F0"/>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389835285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2" cstate="print">
            <a:alphaModFix amt="38000"/>
            <a:lum/>
          </a:blip>
          <a:srcRect/>
          <a:stretch>
            <a:fillRect t="-108000" b="-108000"/>
          </a:stretch>
        </a:blipFill>
        <a:effectLst/>
      </p:bgPr>
    </p:bg>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5B36ADDC-FF72-65E4-79E4-B0222BAD93A1}"/>
              </a:ext>
            </a:extLst>
          </p:cNvPr>
          <p:cNvSpPr>
            <a:spLocks noGrp="1"/>
          </p:cNvSpPr>
          <p:nvPr>
            <p:ph type="title"/>
          </p:nvPr>
        </p:nvSpPr>
        <p:spPr>
          <a:xfrm>
            <a:off x="523783" y="624110"/>
            <a:ext cx="10980829" cy="1280890"/>
          </a:xfrm>
        </p:spPr>
        <p:txBody>
          <a:bodyPr>
            <a:normAutofit/>
          </a:bodyPr>
          <a:lstStyle/>
          <a:p>
            <a:r>
              <a:rPr lang="en-US" sz="3600" b="1" dirty="0">
                <a:ln w="19050">
                  <a:solidFill>
                    <a:schemeClr val="tx1"/>
                  </a:solidFill>
                </a:ln>
                <a:solidFill>
                  <a:srgbClr val="00B0F0"/>
                </a:solidFill>
                <a:effectLst>
                  <a:outerShdw blurRad="38100" dist="38100" dir="2700000" algn="tl">
                    <a:srgbClr val="000000">
                      <a:alpha val="43137"/>
                    </a:srgbClr>
                  </a:outerShdw>
                </a:effectLst>
              </a:rPr>
              <a:t>Road infrastructure and traffic communication</a:t>
            </a:r>
            <a:br>
              <a:rPr lang="en-US" sz="3600" b="1" dirty="0">
                <a:ln w="19050">
                  <a:solidFill>
                    <a:schemeClr val="tx1"/>
                  </a:solidFill>
                </a:ln>
                <a:solidFill>
                  <a:srgbClr val="00B0F0"/>
                </a:solidFill>
                <a:effectLst>
                  <a:outerShdw blurRad="38100" dist="38100" dir="2700000" algn="tl">
                    <a:srgbClr val="000000">
                      <a:alpha val="43137"/>
                    </a:srgbClr>
                  </a:outerShdw>
                </a:effectLst>
              </a:rPr>
            </a:br>
            <a:endParaRPr lang="en-GB" dirty="0"/>
          </a:p>
        </p:txBody>
      </p:sp>
      <p:sp>
        <p:nvSpPr>
          <p:cNvPr id="3" name="Content Placeholder 2"/>
          <p:cNvSpPr>
            <a:spLocks noGrp="1"/>
          </p:cNvSpPr>
          <p:nvPr>
            <p:ph idx="1"/>
          </p:nvPr>
        </p:nvSpPr>
        <p:spPr>
          <a:xfrm>
            <a:off x="292963" y="2133600"/>
            <a:ext cx="11211650" cy="3778250"/>
          </a:xfrm>
        </p:spPr>
        <p:txBody>
          <a:bodyPr>
            <a:normAutofit lnSpcReduction="10000"/>
          </a:bodyPr>
          <a:lstStyle/>
          <a:p>
            <a:r>
              <a:rPr lang="sr-Latn-ME" b="1" dirty="0">
                <a:solidFill>
                  <a:schemeClr val="tx1"/>
                </a:solidFill>
              </a:rPr>
              <a:t>BORDER CROSSINGS</a:t>
            </a:r>
            <a:endParaRPr lang="en-GB" b="1" dirty="0">
              <a:solidFill>
                <a:schemeClr val="tx1"/>
              </a:solidFill>
            </a:endParaRPr>
          </a:p>
          <a:p>
            <a:r>
              <a:rPr lang="sr-Latn-ME" b="1" dirty="0">
                <a:solidFill>
                  <a:schemeClr val="tx1"/>
                </a:solidFill>
              </a:rPr>
              <a:t>Serbia – Zabljak 70km. </a:t>
            </a:r>
            <a:r>
              <a:rPr lang="en-GB" b="1" dirty="0">
                <a:solidFill>
                  <a:schemeClr val="tx1"/>
                </a:solidFill>
              </a:rPr>
              <a:t>If you are coming from Serbia, you can cross the border in </a:t>
            </a:r>
            <a:r>
              <a:rPr lang="en-GB" b="1" dirty="0" err="1">
                <a:solidFill>
                  <a:schemeClr val="tx1"/>
                </a:solidFill>
              </a:rPr>
              <a:t>Prijepolje</a:t>
            </a:r>
            <a:r>
              <a:rPr lang="en-GB" b="1" dirty="0">
                <a:solidFill>
                  <a:schemeClr val="tx1"/>
                </a:solidFill>
              </a:rPr>
              <a:t>, then through </a:t>
            </a:r>
            <a:r>
              <a:rPr lang="en-GB" b="1" dirty="0" err="1">
                <a:solidFill>
                  <a:schemeClr val="tx1"/>
                </a:solidFill>
              </a:rPr>
              <a:t>Pljevlj</a:t>
            </a:r>
            <a:r>
              <a:rPr lang="sr-Latn-ME" b="1" dirty="0">
                <a:solidFill>
                  <a:schemeClr val="tx1"/>
                </a:solidFill>
              </a:rPr>
              <a:t>a</a:t>
            </a:r>
            <a:r>
              <a:rPr lang="en-GB" b="1" dirty="0">
                <a:solidFill>
                  <a:schemeClr val="tx1"/>
                </a:solidFill>
              </a:rPr>
              <a:t> and you will reach </a:t>
            </a:r>
            <a:r>
              <a:rPr lang="en-GB" b="1" dirty="0" err="1">
                <a:solidFill>
                  <a:schemeClr val="tx1"/>
                </a:solidFill>
              </a:rPr>
              <a:t>Žabljak</a:t>
            </a:r>
            <a:r>
              <a:rPr lang="en-GB" b="1" dirty="0">
                <a:solidFill>
                  <a:schemeClr val="tx1"/>
                </a:solidFill>
              </a:rPr>
              <a:t> (the distance from the </a:t>
            </a:r>
            <a:r>
              <a:rPr lang="en-GB" b="1" dirty="0" err="1">
                <a:solidFill>
                  <a:schemeClr val="tx1"/>
                </a:solidFill>
              </a:rPr>
              <a:t>Jabuka</a:t>
            </a:r>
            <a:r>
              <a:rPr lang="en-GB" b="1" dirty="0">
                <a:solidFill>
                  <a:schemeClr val="tx1"/>
                </a:solidFill>
              </a:rPr>
              <a:t> border crossing is </a:t>
            </a:r>
            <a:r>
              <a:rPr lang="sr-Latn-ME" b="1" dirty="0">
                <a:solidFill>
                  <a:schemeClr val="tx1"/>
                </a:solidFill>
              </a:rPr>
              <a:t>70</a:t>
            </a:r>
            <a:r>
              <a:rPr lang="en-GB" b="1" dirty="0">
                <a:solidFill>
                  <a:schemeClr val="tx1"/>
                </a:solidFill>
              </a:rPr>
              <a:t> km). It can also be reached via </a:t>
            </a:r>
            <a:r>
              <a:rPr lang="en-GB" b="1" dirty="0" err="1">
                <a:solidFill>
                  <a:schemeClr val="tx1"/>
                </a:solidFill>
              </a:rPr>
              <a:t>Bijelo</a:t>
            </a:r>
            <a:r>
              <a:rPr lang="en-GB" b="1" dirty="0">
                <a:solidFill>
                  <a:schemeClr val="tx1"/>
                </a:solidFill>
              </a:rPr>
              <a:t> </a:t>
            </a:r>
            <a:r>
              <a:rPr lang="en-GB" b="1" dirty="0" err="1">
                <a:solidFill>
                  <a:schemeClr val="tx1"/>
                </a:solidFill>
              </a:rPr>
              <a:t>Polje</a:t>
            </a:r>
            <a:r>
              <a:rPr lang="en-GB" b="1" dirty="0">
                <a:solidFill>
                  <a:schemeClr val="tx1"/>
                </a:solidFill>
              </a:rPr>
              <a:t> and </a:t>
            </a:r>
            <a:r>
              <a:rPr lang="en-GB" b="1" dirty="0" err="1">
                <a:solidFill>
                  <a:schemeClr val="tx1"/>
                </a:solidFill>
              </a:rPr>
              <a:t>Mojkovac</a:t>
            </a:r>
            <a:r>
              <a:rPr lang="en-GB" b="1" dirty="0">
                <a:solidFill>
                  <a:schemeClr val="tx1"/>
                </a:solidFill>
              </a:rPr>
              <a:t> (border crossing </a:t>
            </a:r>
            <a:r>
              <a:rPr lang="en-GB" b="1" dirty="0" err="1">
                <a:solidFill>
                  <a:schemeClr val="tx1"/>
                </a:solidFill>
              </a:rPr>
              <a:t>Brodarevo</a:t>
            </a:r>
            <a:r>
              <a:rPr lang="en-GB" b="1" dirty="0">
                <a:solidFill>
                  <a:schemeClr val="tx1"/>
                </a:solidFill>
              </a:rPr>
              <a:t> - 110 km).</a:t>
            </a:r>
          </a:p>
          <a:p>
            <a:r>
              <a:rPr lang="en-GB" b="1" dirty="0">
                <a:solidFill>
                  <a:schemeClr val="tx1"/>
                </a:solidFill>
              </a:rPr>
              <a:t>If you are coming from Croatia, from the direction of Dubrovnik (border crossing </a:t>
            </a:r>
            <a:r>
              <a:rPr lang="en-GB" b="1" dirty="0" err="1">
                <a:solidFill>
                  <a:schemeClr val="tx1"/>
                </a:solidFill>
              </a:rPr>
              <a:t>Debeli</a:t>
            </a:r>
            <a:r>
              <a:rPr lang="en-GB" b="1" dirty="0">
                <a:solidFill>
                  <a:schemeClr val="tx1"/>
                </a:solidFill>
              </a:rPr>
              <a:t> </a:t>
            </a:r>
            <a:r>
              <a:rPr lang="en-GB" b="1" dirty="0" err="1">
                <a:solidFill>
                  <a:schemeClr val="tx1"/>
                </a:solidFill>
              </a:rPr>
              <a:t>Brijeg</a:t>
            </a:r>
            <a:r>
              <a:rPr lang="en-GB" b="1" dirty="0">
                <a:solidFill>
                  <a:schemeClr val="tx1"/>
                </a:solidFill>
              </a:rPr>
              <a:t>), you can arrive via </a:t>
            </a:r>
            <a:r>
              <a:rPr lang="en-GB" b="1" dirty="0" err="1">
                <a:solidFill>
                  <a:schemeClr val="tx1"/>
                </a:solidFill>
              </a:rPr>
              <a:t>Herceg</a:t>
            </a:r>
            <a:r>
              <a:rPr lang="en-GB" b="1" dirty="0">
                <a:solidFill>
                  <a:schemeClr val="tx1"/>
                </a:solidFill>
              </a:rPr>
              <a:t> Novi, </a:t>
            </a:r>
            <a:r>
              <a:rPr lang="en-GB" b="1" dirty="0" err="1">
                <a:solidFill>
                  <a:schemeClr val="tx1"/>
                </a:solidFill>
              </a:rPr>
              <a:t>Risno</a:t>
            </a:r>
            <a:r>
              <a:rPr lang="en-GB" b="1" dirty="0">
                <a:solidFill>
                  <a:schemeClr val="tx1"/>
                </a:solidFill>
              </a:rPr>
              <a:t> and </a:t>
            </a:r>
            <a:r>
              <a:rPr lang="en-GB" b="1" dirty="0" err="1">
                <a:solidFill>
                  <a:schemeClr val="tx1"/>
                </a:solidFill>
              </a:rPr>
              <a:t>Nikšić</a:t>
            </a:r>
            <a:r>
              <a:rPr lang="en-GB" b="1" dirty="0">
                <a:solidFill>
                  <a:schemeClr val="tx1"/>
                </a:solidFill>
              </a:rPr>
              <a:t> (200 km) or via Dubrovnik-</a:t>
            </a:r>
            <a:r>
              <a:rPr lang="en-GB" b="1" dirty="0" err="1">
                <a:solidFill>
                  <a:schemeClr val="tx1"/>
                </a:solidFill>
              </a:rPr>
              <a:t>Trebinje</a:t>
            </a:r>
            <a:r>
              <a:rPr lang="en-GB" b="1" dirty="0">
                <a:solidFill>
                  <a:schemeClr val="tx1"/>
                </a:solidFill>
              </a:rPr>
              <a:t>-</a:t>
            </a:r>
            <a:r>
              <a:rPr lang="en-GB" b="1" dirty="0" err="1">
                <a:solidFill>
                  <a:schemeClr val="tx1"/>
                </a:solidFill>
              </a:rPr>
              <a:t>Nikšić-Žabljak</a:t>
            </a:r>
            <a:r>
              <a:rPr lang="en-GB" b="1" dirty="0">
                <a:solidFill>
                  <a:schemeClr val="tx1"/>
                </a:solidFill>
              </a:rPr>
              <a:t> (170 km).</a:t>
            </a:r>
          </a:p>
          <a:p>
            <a:r>
              <a:rPr lang="en-GB" b="1" dirty="0">
                <a:solidFill>
                  <a:schemeClr val="tx1"/>
                </a:solidFill>
              </a:rPr>
              <a:t>If you come from Bosnia and Herzegovina, via </a:t>
            </a:r>
            <a:r>
              <a:rPr lang="en-GB" b="1" dirty="0" err="1">
                <a:solidFill>
                  <a:schemeClr val="tx1"/>
                </a:solidFill>
              </a:rPr>
              <a:t>Foča</a:t>
            </a:r>
            <a:r>
              <a:rPr lang="en-GB" b="1" dirty="0">
                <a:solidFill>
                  <a:schemeClr val="tx1"/>
                </a:solidFill>
              </a:rPr>
              <a:t> and the </a:t>
            </a:r>
            <a:r>
              <a:rPr lang="en-GB" b="1" dirty="0" err="1">
                <a:solidFill>
                  <a:schemeClr val="tx1"/>
                </a:solidFill>
              </a:rPr>
              <a:t>Šćepan</a:t>
            </a:r>
            <a:r>
              <a:rPr lang="en-GB" b="1" dirty="0">
                <a:solidFill>
                  <a:schemeClr val="tx1"/>
                </a:solidFill>
              </a:rPr>
              <a:t> </a:t>
            </a:r>
            <a:r>
              <a:rPr lang="en-GB" b="1" dirty="0" err="1">
                <a:solidFill>
                  <a:schemeClr val="tx1"/>
                </a:solidFill>
              </a:rPr>
              <a:t>Polje</a:t>
            </a:r>
            <a:r>
              <a:rPr lang="en-GB" b="1" dirty="0">
                <a:solidFill>
                  <a:schemeClr val="tx1"/>
                </a:solidFill>
              </a:rPr>
              <a:t> border crossing</a:t>
            </a:r>
            <a:r>
              <a:rPr lang="sr-Latn-ME" b="1" dirty="0">
                <a:solidFill>
                  <a:schemeClr val="tx1"/>
                </a:solidFill>
              </a:rPr>
              <a:t> thne Niksic – Savnik - Zabljak</a:t>
            </a:r>
            <a:r>
              <a:rPr lang="en-GB" b="1" dirty="0">
                <a:solidFill>
                  <a:schemeClr val="tx1"/>
                </a:solidFill>
              </a:rPr>
              <a:t>, the distance from the border crossing is 150 km. </a:t>
            </a:r>
            <a:r>
              <a:rPr lang="sr-Latn-ME" b="1" dirty="0">
                <a:solidFill>
                  <a:schemeClr val="tx1"/>
                </a:solidFill>
              </a:rPr>
              <a:t>You can also use other route </a:t>
            </a:r>
            <a:r>
              <a:rPr lang="en-GB" b="1" dirty="0">
                <a:solidFill>
                  <a:schemeClr val="tx1"/>
                </a:solidFill>
              </a:rPr>
              <a:t>via </a:t>
            </a:r>
            <a:r>
              <a:rPr lang="en-GB" b="1" dirty="0" err="1">
                <a:solidFill>
                  <a:schemeClr val="tx1"/>
                </a:solidFill>
              </a:rPr>
              <a:t>Plužine</a:t>
            </a:r>
            <a:r>
              <a:rPr lang="en-GB" b="1" dirty="0">
                <a:solidFill>
                  <a:schemeClr val="tx1"/>
                </a:solidFill>
              </a:rPr>
              <a:t> and </a:t>
            </a:r>
            <a:r>
              <a:rPr lang="en-GB" b="1" dirty="0" err="1">
                <a:solidFill>
                  <a:schemeClr val="tx1"/>
                </a:solidFill>
              </a:rPr>
              <a:t>Durmitor</a:t>
            </a:r>
            <a:r>
              <a:rPr lang="sr-Latn-ME" b="1" dirty="0">
                <a:solidFill>
                  <a:schemeClr val="tx1"/>
                </a:solidFill>
              </a:rPr>
              <a:t> directly to Zabljak.</a:t>
            </a:r>
            <a:r>
              <a:rPr lang="en-GB" b="1" dirty="0">
                <a:solidFill>
                  <a:schemeClr val="tx1"/>
                </a:solidFill>
              </a:rPr>
              <a:t> If you enter the Met</a:t>
            </a:r>
            <a:r>
              <a:rPr lang="sr-Latn-ME" b="1" dirty="0">
                <a:solidFill>
                  <a:schemeClr val="tx1"/>
                </a:solidFill>
              </a:rPr>
              <a:t>a</a:t>
            </a:r>
            <a:r>
              <a:rPr lang="en-GB" b="1" dirty="0">
                <a:solidFill>
                  <a:schemeClr val="tx1"/>
                </a:solidFill>
              </a:rPr>
              <a:t>l</a:t>
            </a:r>
            <a:r>
              <a:rPr lang="sr-Latn-ME" b="1" dirty="0">
                <a:solidFill>
                  <a:schemeClr val="tx1"/>
                </a:solidFill>
              </a:rPr>
              <a:t>j</a:t>
            </a:r>
            <a:r>
              <a:rPr lang="en-GB" b="1" dirty="0" err="1">
                <a:solidFill>
                  <a:schemeClr val="tx1"/>
                </a:solidFill>
              </a:rPr>
              <a:t>ka</a:t>
            </a:r>
            <a:r>
              <a:rPr lang="en-GB" b="1" dirty="0">
                <a:solidFill>
                  <a:schemeClr val="tx1"/>
                </a:solidFill>
              </a:rPr>
              <a:t> border crossing, via </a:t>
            </a:r>
            <a:r>
              <a:rPr lang="en-GB" b="1" dirty="0" err="1">
                <a:solidFill>
                  <a:schemeClr val="tx1"/>
                </a:solidFill>
              </a:rPr>
              <a:t>Goražde</a:t>
            </a:r>
            <a:r>
              <a:rPr lang="en-GB" b="1" dirty="0">
                <a:solidFill>
                  <a:schemeClr val="tx1"/>
                </a:solidFill>
              </a:rPr>
              <a:t>, </a:t>
            </a:r>
            <a:r>
              <a:rPr lang="en-GB" b="1" dirty="0" err="1">
                <a:solidFill>
                  <a:schemeClr val="tx1"/>
                </a:solidFill>
              </a:rPr>
              <a:t>Ćajnič</a:t>
            </a:r>
            <a:r>
              <a:rPr lang="sr-Latn-ME" b="1" dirty="0">
                <a:solidFill>
                  <a:schemeClr val="tx1"/>
                </a:solidFill>
              </a:rPr>
              <a:t>e</a:t>
            </a:r>
            <a:r>
              <a:rPr lang="en-GB" b="1" dirty="0">
                <a:solidFill>
                  <a:schemeClr val="tx1"/>
                </a:solidFill>
              </a:rPr>
              <a:t> </a:t>
            </a:r>
            <a:r>
              <a:rPr lang="en-GB" b="1" dirty="0" err="1">
                <a:solidFill>
                  <a:schemeClr val="tx1"/>
                </a:solidFill>
              </a:rPr>
              <a:t>Pljevlja</a:t>
            </a:r>
            <a:r>
              <a:rPr lang="en-GB" b="1" dirty="0">
                <a:solidFill>
                  <a:schemeClr val="tx1"/>
                </a:solidFill>
              </a:rPr>
              <a:t>, the distance is 87 km.</a:t>
            </a:r>
          </a:p>
          <a:p>
            <a:r>
              <a:rPr lang="sr-Latn-ME" b="1" dirty="0">
                <a:solidFill>
                  <a:schemeClr val="tx1"/>
                </a:solidFill>
              </a:rPr>
              <a:t>From Zabljak in just few hours of driving you can reach Serbia, Albania, Bosnia and Croatia </a:t>
            </a:r>
            <a:endParaRPr lang="en-GB" b="1" dirty="0">
              <a:solidFill>
                <a:schemeClr val="tx1"/>
              </a:solidFill>
            </a:endParaRPr>
          </a:p>
        </p:txBody>
      </p:sp>
      <p:sp>
        <p:nvSpPr>
          <p:cNvPr id="5" name="Title 3"/>
          <p:cNvSpPr txBox="1">
            <a:spLocks/>
          </p:cNvSpPr>
          <p:nvPr/>
        </p:nvSpPr>
        <p:spPr>
          <a:xfrm>
            <a:off x="668069" y="523875"/>
            <a:ext cx="10325100" cy="945025"/>
          </a:xfrm>
          <a:prstGeom prst="rect">
            <a:avLst/>
          </a:prstGeom>
        </p:spPr>
        <p:txBody>
          <a:bodyPr vert="horz" lIns="91440" tIns="45720" rIns="91440" bIns="45720" rtlCol="0" anchor="t">
            <a:noAutofit/>
          </a:bodyPr>
          <a:lstStyle>
            <a:lvl1pPr algn="l" defTabSz="457200" rtl="0" eaLnBrk="1" latinLnBrk="0" hangingPunct="1">
              <a:spcBef>
                <a:spcPct val="0"/>
              </a:spcBef>
              <a:buNone/>
              <a:defRPr sz="3600" kern="1200">
                <a:solidFill>
                  <a:schemeClr val="tx1">
                    <a:lumMod val="85000"/>
                    <a:lumOff val="15000"/>
                  </a:schemeClr>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endParaRPr lang="en-US" sz="4000" b="1" dirty="0">
              <a:ln w="19050">
                <a:solidFill>
                  <a:schemeClr val="tx1"/>
                </a:solidFill>
              </a:ln>
              <a:solidFill>
                <a:srgbClr val="00B0F0"/>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35920961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2592925" y="624110"/>
            <a:ext cx="8911687" cy="1280890"/>
          </a:xfrm>
          <a:ln>
            <a:noFill/>
          </a:ln>
        </p:spPr>
        <p:txBody>
          <a:bodyPr>
            <a:noAutofit/>
          </a:bodyPr>
          <a:lstStyle/>
          <a:p>
            <a:r>
              <a:rPr lang="en-US" dirty="0"/>
              <a:t>MUNICIPALITY </a:t>
            </a:r>
            <a:r>
              <a:rPr lang="sr-Latn-ME" dirty="0"/>
              <a:t>OF </a:t>
            </a:r>
            <a:r>
              <a:rPr lang="en-US" dirty="0"/>
              <a:t>ŽABLJAK</a:t>
            </a:r>
            <a:br>
              <a:rPr lang="en-US" dirty="0"/>
            </a:br>
            <a:r>
              <a:rPr lang="en-US" dirty="0"/>
              <a:t>Investment-development potentials</a:t>
            </a:r>
            <a:br>
              <a:rPr lang="en-US" dirty="0"/>
            </a:br>
            <a:endParaRPr lang="en-US" dirty="0"/>
          </a:p>
        </p:txBody>
      </p:sp>
      <p:sp>
        <p:nvSpPr>
          <p:cNvPr id="6" name="TextBox 5"/>
          <p:cNvSpPr txBox="1"/>
          <p:nvPr/>
        </p:nvSpPr>
        <p:spPr>
          <a:xfrm>
            <a:off x="400049" y="4419600"/>
            <a:ext cx="5591176" cy="2954655"/>
          </a:xfrm>
          <a:prstGeom prst="rect">
            <a:avLst/>
          </a:prstGeom>
          <a:noFill/>
          <a:ln>
            <a:noFill/>
          </a:ln>
        </p:spPr>
        <p:txBody>
          <a:bodyPr wrap="square" rtlCol="0">
            <a:spAutoFit/>
          </a:bodyPr>
          <a:lstStyle/>
          <a:p>
            <a:r>
              <a:rPr lang="en-US" sz="2400" b="1" dirty="0" err="1">
                <a:ln>
                  <a:solidFill>
                    <a:srgbClr val="00B0F0"/>
                  </a:solidFill>
                </a:ln>
                <a:effectLst>
                  <a:outerShdw blurRad="50800" dist="38100" dir="2700000" algn="tl" rotWithShape="0">
                    <a:prstClr val="black">
                      <a:alpha val="40000"/>
                    </a:prstClr>
                  </a:outerShdw>
                </a:effectLst>
              </a:rPr>
              <a:t>Trg</a:t>
            </a:r>
            <a:r>
              <a:rPr lang="en-US" sz="2400" b="1" dirty="0">
                <a:ln>
                  <a:solidFill>
                    <a:srgbClr val="00B0F0"/>
                  </a:solidFill>
                </a:ln>
                <a:effectLst>
                  <a:outerShdw blurRad="50800" dist="38100" dir="2700000" algn="tl" rotWithShape="0">
                    <a:prstClr val="black">
                      <a:alpha val="40000"/>
                    </a:prstClr>
                  </a:outerShdw>
                </a:effectLst>
              </a:rPr>
              <a:t> </a:t>
            </a:r>
            <a:r>
              <a:rPr lang="en-US" sz="2400" b="1" dirty="0" err="1">
                <a:ln>
                  <a:solidFill>
                    <a:srgbClr val="00B0F0"/>
                  </a:solidFill>
                </a:ln>
                <a:effectLst>
                  <a:outerShdw blurRad="50800" dist="38100" dir="2700000" algn="tl" rotWithShape="0">
                    <a:prstClr val="black">
                      <a:alpha val="40000"/>
                    </a:prstClr>
                  </a:outerShdw>
                </a:effectLst>
              </a:rPr>
              <a:t>durmitorskih</a:t>
            </a:r>
            <a:r>
              <a:rPr lang="en-US" sz="2400" b="1" dirty="0">
                <a:ln>
                  <a:solidFill>
                    <a:srgbClr val="00B0F0"/>
                  </a:solidFill>
                </a:ln>
                <a:effectLst>
                  <a:outerShdw blurRad="50800" dist="38100" dir="2700000" algn="tl" rotWithShape="0">
                    <a:prstClr val="black">
                      <a:alpha val="40000"/>
                    </a:prstClr>
                  </a:outerShdw>
                </a:effectLst>
              </a:rPr>
              <a:t> </a:t>
            </a:r>
            <a:r>
              <a:rPr lang="en-US" sz="2400" b="1" dirty="0" err="1">
                <a:ln>
                  <a:solidFill>
                    <a:srgbClr val="00B0F0"/>
                  </a:solidFill>
                </a:ln>
                <a:effectLst>
                  <a:outerShdw blurRad="50800" dist="38100" dir="2700000" algn="tl" rotWithShape="0">
                    <a:prstClr val="black">
                      <a:alpha val="40000"/>
                    </a:prstClr>
                  </a:outerShdw>
                </a:effectLst>
              </a:rPr>
              <a:t>ratnika</a:t>
            </a:r>
            <a:r>
              <a:rPr lang="en-US" sz="2400" b="1" dirty="0">
                <a:ln>
                  <a:solidFill>
                    <a:srgbClr val="00B0F0"/>
                  </a:solidFill>
                </a:ln>
                <a:effectLst>
                  <a:outerShdw blurRad="50800" dist="38100" dir="2700000" algn="tl" rotWithShape="0">
                    <a:prstClr val="black">
                      <a:alpha val="40000"/>
                    </a:prstClr>
                  </a:outerShdw>
                </a:effectLst>
              </a:rPr>
              <a:t> 1</a:t>
            </a:r>
          </a:p>
          <a:p>
            <a:r>
              <a:rPr lang="en-US" sz="2400" b="1" dirty="0">
                <a:ln>
                  <a:solidFill>
                    <a:srgbClr val="00B0F0"/>
                  </a:solidFill>
                </a:ln>
                <a:effectLst>
                  <a:outerShdw blurRad="50800" dist="38100" dir="2700000" algn="tl" rotWithShape="0">
                    <a:prstClr val="black">
                      <a:alpha val="40000"/>
                    </a:prstClr>
                  </a:outerShdw>
                </a:effectLst>
              </a:rPr>
              <a:t>84220 </a:t>
            </a:r>
            <a:r>
              <a:rPr lang="en-US" sz="2400" b="1" dirty="0" err="1">
                <a:ln>
                  <a:solidFill>
                    <a:srgbClr val="00B0F0"/>
                  </a:solidFill>
                </a:ln>
                <a:effectLst>
                  <a:outerShdw blurRad="50800" dist="38100" dir="2700000" algn="tl" rotWithShape="0">
                    <a:prstClr val="black">
                      <a:alpha val="40000"/>
                    </a:prstClr>
                  </a:outerShdw>
                </a:effectLst>
              </a:rPr>
              <a:t>Žabljak</a:t>
            </a:r>
            <a:endParaRPr lang="sr-Latn-ME" sz="2400" b="1" dirty="0">
              <a:ln>
                <a:solidFill>
                  <a:srgbClr val="00B0F0"/>
                </a:solidFill>
              </a:ln>
              <a:effectLst>
                <a:outerShdw blurRad="50800" dist="38100" dir="2700000" algn="tl" rotWithShape="0">
                  <a:prstClr val="black">
                    <a:alpha val="40000"/>
                  </a:prstClr>
                </a:outerShdw>
              </a:effectLst>
            </a:endParaRPr>
          </a:p>
          <a:p>
            <a:r>
              <a:rPr lang="en-US" sz="2400" b="1" i="1" dirty="0">
                <a:ln>
                  <a:solidFill>
                    <a:srgbClr val="00B0F0"/>
                  </a:solidFill>
                </a:ln>
              </a:rPr>
              <a:t>Tel +382 52 361 978</a:t>
            </a:r>
          </a:p>
          <a:p>
            <a:r>
              <a:rPr lang="en-US" sz="2400" b="1" i="1" dirty="0">
                <a:ln>
                  <a:solidFill>
                    <a:srgbClr val="00B0F0"/>
                  </a:solidFill>
                </a:ln>
              </a:rPr>
              <a:t>Fax +382 52 361 978</a:t>
            </a:r>
            <a:endParaRPr lang="sr-Latn-ME" sz="2400" b="1" i="1" dirty="0">
              <a:ln>
                <a:solidFill>
                  <a:srgbClr val="00B0F0"/>
                </a:solidFill>
              </a:ln>
            </a:endParaRPr>
          </a:p>
          <a:p>
            <a:r>
              <a:rPr lang="en-US" sz="2400" b="1" i="1" dirty="0">
                <a:ln>
                  <a:solidFill>
                    <a:srgbClr val="00B0F0"/>
                  </a:solidFill>
                </a:ln>
              </a:rPr>
              <a:t>www.zabljak.me</a:t>
            </a:r>
          </a:p>
          <a:p>
            <a:r>
              <a:rPr lang="en-US" sz="2400" b="1" i="1" dirty="0">
                <a:ln>
                  <a:solidFill>
                    <a:srgbClr val="00B0F0"/>
                  </a:solidFill>
                </a:ln>
                <a:hlinkClick r:id="rId2"/>
              </a:rPr>
              <a:t>predsjednikzabljak@gmail.com</a:t>
            </a:r>
            <a:endParaRPr lang="en-US" sz="2400" b="1" i="1" dirty="0">
              <a:ln>
                <a:solidFill>
                  <a:srgbClr val="00B0F0"/>
                </a:solidFill>
              </a:ln>
            </a:endParaRPr>
          </a:p>
          <a:p>
            <a:r>
              <a:rPr lang="en-US" sz="2400" b="1" i="1" dirty="0">
                <a:ln>
                  <a:solidFill>
                    <a:srgbClr val="00B0F0"/>
                  </a:solidFill>
                </a:ln>
              </a:rPr>
              <a:t>biczabljak@gmail.com</a:t>
            </a:r>
            <a:endParaRPr lang="sr-Latn-ME" sz="2400" b="1" i="1" dirty="0">
              <a:ln>
                <a:solidFill>
                  <a:srgbClr val="00B0F0"/>
                </a:solidFill>
              </a:ln>
            </a:endParaRPr>
          </a:p>
          <a:p>
            <a:endParaRPr lang="en-US" b="1" dirty="0">
              <a:effectLst>
                <a:outerShdw blurRad="38100" dist="38100" dir="2700000" algn="tl">
                  <a:srgbClr val="000000">
                    <a:alpha val="43137"/>
                  </a:srgbClr>
                </a:outerShdw>
              </a:effectLst>
            </a:endParaRPr>
          </a:p>
        </p:txBody>
      </p:sp>
      <p:sp>
        <p:nvSpPr>
          <p:cNvPr id="4" name="Title 4"/>
          <p:cNvSpPr txBox="1">
            <a:spLocks/>
          </p:cNvSpPr>
          <p:nvPr/>
        </p:nvSpPr>
        <p:spPr>
          <a:xfrm>
            <a:off x="5158006" y="4241834"/>
            <a:ext cx="4371888" cy="2167355"/>
          </a:xfrm>
          <a:prstGeom prst="rect">
            <a:avLst/>
          </a:prstGeom>
          <a:ln>
            <a:noFill/>
          </a:ln>
        </p:spPr>
        <p:txBody>
          <a:bodyPr vert="horz" lIns="91440" tIns="45720" rIns="91440" bIns="45720" rtlCol="0" anchor="t">
            <a:noAutofit/>
          </a:bodyPr>
          <a:lstStyle/>
          <a:p>
            <a:pPr marL="0" marR="0" lvl="0" indent="0" algn="l" defTabSz="457200" rtl="0" eaLnBrk="1" fontAlgn="auto" latinLnBrk="0" hangingPunct="1">
              <a:lnSpc>
                <a:spcPct val="100000"/>
              </a:lnSpc>
              <a:spcBef>
                <a:spcPct val="0"/>
              </a:spcBef>
              <a:spcAft>
                <a:spcPts val="0"/>
              </a:spcAft>
              <a:buClrTx/>
              <a:buSzTx/>
              <a:buFontTx/>
              <a:buNone/>
              <a:tabLst/>
              <a:defRPr/>
            </a:pPr>
            <a:r>
              <a:rPr kumimoji="0" lang="en-US" sz="4000" b="1" i="0" u="none" strike="noStrike" kern="1200" cap="none" spc="0" normalizeH="0" baseline="0" noProof="0" dirty="0">
                <a:ln w="19050">
                  <a:solidFill>
                    <a:schemeClr val="tx1"/>
                  </a:solidFill>
                </a:ln>
                <a:solidFill>
                  <a:srgbClr val="FF0000"/>
                </a:solidFill>
                <a:effectLst>
                  <a:outerShdw blurRad="38100" dist="38100" dir="2700000" algn="tl">
                    <a:srgbClr val="000000">
                      <a:alpha val="43137"/>
                    </a:srgbClr>
                  </a:outerShdw>
                </a:effectLst>
                <a:uLnTx/>
                <a:uFillTx/>
                <a:latin typeface="+mj-lt"/>
                <a:ea typeface="+mj-ea"/>
                <a:cs typeface="+mj-cs"/>
              </a:rPr>
              <a:t>THANK YOU </a:t>
            </a:r>
          </a:p>
          <a:p>
            <a:pPr marL="0" marR="0" lvl="0" indent="0" algn="l" defTabSz="457200" rtl="0" eaLnBrk="1" fontAlgn="auto" latinLnBrk="0" hangingPunct="1">
              <a:lnSpc>
                <a:spcPct val="100000"/>
              </a:lnSpc>
              <a:spcBef>
                <a:spcPct val="0"/>
              </a:spcBef>
              <a:spcAft>
                <a:spcPts val="0"/>
              </a:spcAft>
              <a:buClrTx/>
              <a:buSzTx/>
              <a:buFontTx/>
              <a:buNone/>
              <a:tabLst/>
              <a:defRPr/>
            </a:pPr>
            <a:r>
              <a:rPr kumimoji="0" lang="en-US" sz="4000" b="1" i="0" u="none" strike="noStrike" kern="1200" cap="none" spc="0" normalizeH="0" baseline="0" noProof="0" dirty="0">
                <a:ln w="19050">
                  <a:solidFill>
                    <a:schemeClr val="tx1"/>
                  </a:solidFill>
                </a:ln>
                <a:solidFill>
                  <a:srgbClr val="FF0000"/>
                </a:solidFill>
                <a:effectLst>
                  <a:outerShdw blurRad="38100" dist="38100" dir="2700000" algn="tl">
                    <a:srgbClr val="000000">
                      <a:alpha val="43137"/>
                    </a:srgbClr>
                  </a:outerShdw>
                </a:effectLst>
                <a:uLnTx/>
                <a:uFillTx/>
                <a:latin typeface="+mj-lt"/>
                <a:ea typeface="+mj-ea"/>
                <a:cs typeface="+mj-cs"/>
              </a:rPr>
              <a:t>FOR YOUR </a:t>
            </a:r>
          </a:p>
          <a:p>
            <a:pPr marL="0" marR="0" lvl="0" indent="0" algn="l" defTabSz="457200" rtl="0" eaLnBrk="1" fontAlgn="auto" latinLnBrk="0" hangingPunct="1">
              <a:lnSpc>
                <a:spcPct val="100000"/>
              </a:lnSpc>
              <a:spcBef>
                <a:spcPct val="0"/>
              </a:spcBef>
              <a:spcAft>
                <a:spcPts val="0"/>
              </a:spcAft>
              <a:buClrTx/>
              <a:buSzTx/>
              <a:buFontTx/>
              <a:buNone/>
              <a:tabLst/>
              <a:defRPr/>
            </a:pPr>
            <a:r>
              <a:rPr kumimoji="0" lang="en-US" sz="4000" b="1" i="0" u="none" strike="noStrike" kern="1200" cap="none" spc="0" normalizeH="0" baseline="0" noProof="0" dirty="0">
                <a:ln w="19050">
                  <a:solidFill>
                    <a:schemeClr val="tx1"/>
                  </a:solidFill>
                </a:ln>
                <a:solidFill>
                  <a:srgbClr val="FF0000"/>
                </a:solidFill>
                <a:effectLst>
                  <a:outerShdw blurRad="38100" dist="38100" dir="2700000" algn="tl">
                    <a:srgbClr val="000000">
                      <a:alpha val="43137"/>
                    </a:srgbClr>
                  </a:outerShdw>
                </a:effectLst>
                <a:uLnTx/>
                <a:uFillTx/>
                <a:latin typeface="+mj-lt"/>
                <a:ea typeface="+mj-ea"/>
                <a:cs typeface="+mj-cs"/>
              </a:rPr>
              <a:t>ATTENTION</a:t>
            </a:r>
            <a:endParaRPr kumimoji="0" lang="en-US" sz="4000" b="0" i="0" u="none" strike="noStrike" kern="1200" cap="none" spc="0" normalizeH="0" baseline="0" noProof="0" dirty="0">
              <a:ln>
                <a:noFill/>
              </a:ln>
              <a:solidFill>
                <a:srgbClr val="FF0000"/>
              </a:solidFill>
              <a:effectLst/>
              <a:uLnTx/>
              <a:uFillTx/>
              <a:latin typeface="+mj-lt"/>
              <a:ea typeface="+mj-ea"/>
              <a:cs typeface="+mj-cs"/>
            </a:endParaRPr>
          </a:p>
        </p:txBody>
      </p:sp>
      <p:pic>
        <p:nvPicPr>
          <p:cNvPr id="7" name="Picture 6" descr="Amblem_of_Zabljak - Copy.png"/>
          <p:cNvPicPr>
            <a:picLocks noChangeAspect="1"/>
          </p:cNvPicPr>
          <p:nvPr/>
        </p:nvPicPr>
        <p:blipFill>
          <a:blip r:embed="rId3" cstate="print"/>
          <a:stretch>
            <a:fillRect/>
          </a:stretch>
        </p:blipFill>
        <p:spPr>
          <a:xfrm>
            <a:off x="8605913" y="4211273"/>
            <a:ext cx="3233536" cy="2185332"/>
          </a:xfrm>
          <a:prstGeom prst="rect">
            <a:avLst/>
          </a:prstGeom>
        </p:spPr>
      </p:pic>
    </p:spTree>
    <p:extLst>
      <p:ext uri="{BB962C8B-B14F-4D97-AF65-F5344CB8AC3E}">
        <p14:creationId xmlns:p14="http://schemas.microsoft.com/office/powerpoint/2010/main" val="308828777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838200" y="1463040"/>
            <a:ext cx="10515600" cy="5641145"/>
          </a:xfrm>
        </p:spPr>
        <p:txBody>
          <a:bodyPr>
            <a:noAutofit/>
          </a:bodyPr>
          <a:lstStyle/>
          <a:p>
            <a:r>
              <a:rPr lang="en-GB" sz="2000" b="1" dirty="0">
                <a:solidFill>
                  <a:schemeClr val="tx1"/>
                </a:solidFill>
                <a:effectLst>
                  <a:outerShdw blurRad="38100" dist="38100" dir="2700000" algn="tl">
                    <a:srgbClr val="000000">
                      <a:alpha val="43137"/>
                    </a:srgbClr>
                  </a:outerShdw>
                </a:effectLst>
              </a:rPr>
              <a:t>N</a:t>
            </a:r>
            <a:r>
              <a:rPr lang="sr-Latn-ME" sz="2000" b="1" dirty="0">
                <a:solidFill>
                  <a:schemeClr val="tx1"/>
                </a:solidFill>
                <a:effectLst>
                  <a:outerShdw blurRad="38100" dist="38100" dir="2700000" algn="tl">
                    <a:srgbClr val="000000">
                      <a:alpha val="43137"/>
                    </a:srgbClr>
                  </a:outerShdw>
                </a:effectLst>
              </a:rPr>
              <a:t>ational</a:t>
            </a:r>
            <a:r>
              <a:rPr lang="en-GB" sz="2000" b="1" dirty="0">
                <a:solidFill>
                  <a:schemeClr val="tx1"/>
                </a:solidFill>
                <a:effectLst>
                  <a:outerShdw blurRad="38100" dist="38100" dir="2700000" algn="tl">
                    <a:srgbClr val="000000">
                      <a:alpha val="43137"/>
                    </a:srgbClr>
                  </a:outerShdw>
                </a:effectLst>
              </a:rPr>
              <a:t> park </a:t>
            </a:r>
            <a:r>
              <a:rPr lang="en-GB" sz="2000" b="1" dirty="0" err="1">
                <a:solidFill>
                  <a:schemeClr val="tx1"/>
                </a:solidFill>
                <a:effectLst>
                  <a:outerShdw blurRad="38100" dist="38100" dir="2700000" algn="tl">
                    <a:srgbClr val="000000">
                      <a:alpha val="43137"/>
                    </a:srgbClr>
                  </a:outerShdw>
                </a:effectLst>
              </a:rPr>
              <a:t>Durmitor</a:t>
            </a:r>
            <a:endParaRPr lang="en-GB" sz="2000" b="1" dirty="0">
              <a:solidFill>
                <a:schemeClr val="tx1"/>
              </a:solidFill>
              <a:effectLst>
                <a:outerShdw blurRad="38100" dist="38100" dir="2700000" algn="tl">
                  <a:srgbClr val="000000">
                    <a:alpha val="43137"/>
                  </a:srgbClr>
                </a:outerShdw>
              </a:effectLst>
            </a:endParaRPr>
          </a:p>
          <a:p>
            <a:pPr marL="0" indent="0" algn="just">
              <a:buNone/>
            </a:pPr>
            <a:r>
              <a:rPr lang="en-US" sz="2000" b="1" dirty="0">
                <a:solidFill>
                  <a:schemeClr val="tx1"/>
                </a:solidFill>
                <a:effectLst>
                  <a:outerShdw blurRad="38100" dist="38100" dir="2700000" algn="tl">
                    <a:srgbClr val="000000">
                      <a:alpha val="43137"/>
                    </a:srgbClr>
                  </a:outerShdw>
                </a:effectLst>
              </a:rPr>
              <a:t>The narrower area of </a:t>
            </a:r>
            <a:r>
              <a:rPr lang="en-US" sz="2000" b="1" dirty="0" err="1">
                <a:solidFill>
                  <a:schemeClr val="tx1"/>
                </a:solidFill>
                <a:effectLst>
                  <a:outerShdw blurRad="38100" dist="38100" dir="2700000" algn="tl">
                    <a:srgbClr val="000000">
                      <a:alpha val="43137"/>
                    </a:srgbClr>
                  </a:outerShdw>
                </a:effectLst>
              </a:rPr>
              <a:t>Durmitor</a:t>
            </a:r>
            <a:r>
              <a:rPr lang="en-US" sz="2000" b="1" dirty="0">
                <a:solidFill>
                  <a:schemeClr val="tx1"/>
                </a:solidFill>
                <a:effectLst>
                  <a:outerShdw blurRad="38100" dist="38100" dir="2700000" algn="tl">
                    <a:srgbClr val="000000">
                      <a:alpha val="43137"/>
                    </a:srgbClr>
                  </a:outerShdw>
                </a:effectLst>
              </a:rPr>
              <a:t> was declared a National Park by the Decision</a:t>
            </a:r>
            <a:r>
              <a:rPr lang="sr-Latn-ME" sz="2000" b="1" dirty="0">
                <a:solidFill>
                  <a:schemeClr val="tx1"/>
                </a:solidFill>
                <a:effectLst>
                  <a:outerShdw blurRad="38100" dist="38100" dir="2700000" algn="tl">
                    <a:srgbClr val="000000">
                      <a:alpha val="43137"/>
                    </a:srgbClr>
                  </a:outerShdw>
                </a:effectLst>
              </a:rPr>
              <a:t> </a:t>
            </a:r>
            <a:r>
              <a:rPr lang="en-US" sz="2000" b="1" dirty="0">
                <a:solidFill>
                  <a:schemeClr val="tx1"/>
                </a:solidFill>
                <a:effectLst>
                  <a:outerShdw blurRad="38100" dist="38100" dir="2700000" algn="tl">
                    <a:srgbClr val="000000">
                      <a:alpha val="43137"/>
                    </a:srgbClr>
                  </a:outerShdw>
                </a:effectLst>
              </a:rPr>
              <a:t>of the National Assembly of the People's Republic of Montenegro from 1952. Law on National Parks</a:t>
            </a:r>
            <a:r>
              <a:rPr lang="sr-Latn-ME" sz="2000" b="1" dirty="0">
                <a:solidFill>
                  <a:schemeClr val="tx1"/>
                </a:solidFill>
                <a:effectLst>
                  <a:outerShdw blurRad="38100" dist="38100" dir="2700000" algn="tl">
                    <a:srgbClr val="000000">
                      <a:alpha val="43137"/>
                    </a:srgbClr>
                  </a:outerShdw>
                </a:effectLst>
              </a:rPr>
              <a:t> MNE</a:t>
            </a:r>
            <a:r>
              <a:rPr lang="en-US" sz="2000" b="1" dirty="0">
                <a:solidFill>
                  <a:schemeClr val="tx1"/>
                </a:solidFill>
                <a:effectLst>
                  <a:outerShdw blurRad="38100" dist="38100" dir="2700000" algn="tl">
                    <a:srgbClr val="000000">
                      <a:alpha val="43137"/>
                    </a:srgbClr>
                  </a:outerShdw>
                </a:effectLst>
              </a:rPr>
              <a:t> from 1978, the borders of the National Park were determined and zones with a special protection regime were separated in them. By the decision of the UN Committee on Education, Science and Culture </a:t>
            </a:r>
            <a:r>
              <a:rPr lang="en-US" sz="2000" b="1" dirty="0">
                <a:solidFill>
                  <a:srgbClr val="FF0000"/>
                </a:solidFill>
                <a:effectLst>
                  <a:outerShdw blurRad="38100" dist="38100" dir="2700000" algn="tl">
                    <a:srgbClr val="000000">
                      <a:alpha val="43137"/>
                    </a:srgbClr>
                  </a:outerShdw>
                </a:effectLst>
              </a:rPr>
              <a:t>UNESCO</a:t>
            </a:r>
            <a:r>
              <a:rPr lang="en-US" sz="2000" b="1" dirty="0">
                <a:solidFill>
                  <a:schemeClr val="tx1"/>
                </a:solidFill>
                <a:effectLst>
                  <a:outerShdw blurRad="38100" dist="38100" dir="2700000" algn="tl">
                    <a:srgbClr val="000000">
                      <a:alpha val="43137"/>
                    </a:srgbClr>
                  </a:outerShdw>
                </a:effectLst>
              </a:rPr>
              <a:t> from 1977.</a:t>
            </a:r>
            <a:r>
              <a:rPr lang="sr-Latn-ME" sz="2000" b="1" dirty="0">
                <a:solidFill>
                  <a:schemeClr val="tx1"/>
                </a:solidFill>
                <a:effectLst>
                  <a:outerShdw blurRad="38100" dist="38100" dir="2700000" algn="tl">
                    <a:srgbClr val="000000">
                      <a:alpha val="43137"/>
                    </a:srgbClr>
                  </a:outerShdw>
                </a:effectLst>
              </a:rPr>
              <a:t> </a:t>
            </a:r>
            <a:r>
              <a:rPr lang="en-US" sz="2000" b="1" dirty="0">
                <a:solidFill>
                  <a:schemeClr val="tx1"/>
                </a:solidFill>
                <a:effectLst>
                  <a:outerShdw blurRad="38100" dist="38100" dir="2700000" algn="tl">
                    <a:srgbClr val="000000">
                      <a:alpha val="43137"/>
                    </a:srgbClr>
                  </a:outerShdw>
                </a:effectLst>
              </a:rPr>
              <a:t>the area of the river Tara was included in the ecological reserves of the world and in the Program "Man and Biosphere". By decision of the same Committee of 1980, </a:t>
            </a:r>
            <a:r>
              <a:rPr lang="en-US" sz="2000" b="1" dirty="0" err="1">
                <a:solidFill>
                  <a:srgbClr val="FF0000"/>
                </a:solidFill>
                <a:effectLst>
                  <a:outerShdw blurRad="38100" dist="38100" dir="2700000" algn="tl">
                    <a:srgbClr val="000000">
                      <a:alpha val="43137"/>
                    </a:srgbClr>
                  </a:outerShdw>
                </a:effectLst>
              </a:rPr>
              <a:t>Durmitor</a:t>
            </a:r>
            <a:r>
              <a:rPr lang="en-US" sz="2000" b="1" dirty="0">
                <a:solidFill>
                  <a:srgbClr val="FF0000"/>
                </a:solidFill>
                <a:effectLst>
                  <a:outerShdw blurRad="38100" dist="38100" dir="2700000" algn="tl">
                    <a:srgbClr val="000000">
                      <a:alpha val="43137"/>
                    </a:srgbClr>
                  </a:outerShdw>
                </a:effectLst>
              </a:rPr>
              <a:t> and</a:t>
            </a:r>
            <a:r>
              <a:rPr lang="sr-Latn-ME" sz="2000" b="1" dirty="0">
                <a:solidFill>
                  <a:srgbClr val="FF0000"/>
                </a:solidFill>
                <a:effectLst>
                  <a:outerShdw blurRad="38100" dist="38100" dir="2700000" algn="tl">
                    <a:srgbClr val="000000">
                      <a:alpha val="43137"/>
                    </a:srgbClr>
                  </a:outerShdw>
                </a:effectLst>
              </a:rPr>
              <a:t> </a:t>
            </a:r>
            <a:r>
              <a:rPr lang="en-US" sz="2000" b="1" dirty="0">
                <a:solidFill>
                  <a:srgbClr val="FF0000"/>
                </a:solidFill>
                <a:effectLst>
                  <a:outerShdw blurRad="38100" dist="38100" dir="2700000" algn="tl">
                    <a:srgbClr val="000000">
                      <a:alpha val="43137"/>
                    </a:srgbClr>
                  </a:outerShdw>
                </a:effectLst>
              </a:rPr>
              <a:t>the Tara River are classified as a world heritage site of natural and cultural values</a:t>
            </a:r>
            <a:r>
              <a:rPr lang="sr-Latn-ME" sz="2000" b="1" dirty="0">
                <a:solidFill>
                  <a:srgbClr val="FF0000"/>
                </a:solidFill>
                <a:effectLst>
                  <a:outerShdw blurRad="38100" dist="38100" dir="2700000" algn="tl">
                    <a:srgbClr val="000000">
                      <a:alpha val="43137"/>
                    </a:srgbClr>
                  </a:outerShdw>
                </a:effectLst>
              </a:rPr>
              <a:t>.</a:t>
            </a:r>
          </a:p>
          <a:p>
            <a:pPr marL="0" lvl="0" indent="0" algn="just">
              <a:buNone/>
            </a:pPr>
            <a:r>
              <a:rPr lang="sr-Latn-ME" sz="2000" b="1" dirty="0">
                <a:solidFill>
                  <a:schemeClr val="tx1"/>
                </a:solidFill>
                <a:effectLst>
                  <a:outerShdw blurRad="38100" dist="38100" dir="2700000" algn="tl">
                    <a:srgbClr val="000000">
                      <a:alpha val="43137"/>
                    </a:srgbClr>
                  </a:outerShdw>
                </a:effectLst>
              </a:rPr>
              <a:t> </a:t>
            </a:r>
            <a:r>
              <a:rPr lang="en-US" sz="2000" b="1" dirty="0">
                <a:solidFill>
                  <a:schemeClr val="tx1"/>
                </a:solidFill>
                <a:effectLst>
                  <a:outerShdw blurRad="38100" dist="38100" dir="2700000" algn="tl">
                    <a:srgbClr val="000000">
                      <a:alpha val="43137"/>
                    </a:srgbClr>
                  </a:outerShdw>
                </a:effectLst>
              </a:rPr>
              <a:t>The total area of ​​the park is 39,000ha</a:t>
            </a:r>
            <a:r>
              <a:rPr lang="sr-Latn-ME" sz="2000" b="1" dirty="0">
                <a:solidFill>
                  <a:schemeClr val="tx1"/>
                </a:solidFill>
                <a:effectLst>
                  <a:outerShdw blurRad="38100" dist="38100" dir="2700000" algn="tl">
                    <a:srgbClr val="000000">
                      <a:alpha val="43137"/>
                    </a:srgbClr>
                  </a:outerShdw>
                </a:effectLst>
                <a:latin typeface="+mj-lt"/>
              </a:rPr>
              <a:t>.</a:t>
            </a:r>
            <a:r>
              <a:rPr lang="en-US" altLang="en-US" sz="2000" b="1" dirty="0">
                <a:solidFill>
                  <a:srgbClr val="1F1F1F"/>
                </a:solidFill>
                <a:effectLst>
                  <a:outerShdw blurRad="38100" dist="38100" dir="2700000" algn="tl">
                    <a:srgbClr val="000000">
                      <a:alpha val="43137"/>
                    </a:srgbClr>
                  </a:outerShdw>
                </a:effectLst>
                <a:latin typeface="+mj-lt"/>
              </a:rPr>
              <a:t> </a:t>
            </a:r>
            <a:r>
              <a:rPr lang="sr-Latn-ME" altLang="en-US" sz="2000" b="1" dirty="0">
                <a:solidFill>
                  <a:srgbClr val="FF0000"/>
                </a:solidFill>
                <a:effectLst>
                  <a:outerShdw blurRad="38100" dist="38100" dir="2700000" algn="tl">
                    <a:srgbClr val="000000">
                      <a:alpha val="43137"/>
                    </a:srgbClr>
                  </a:outerShdw>
                </a:effectLst>
                <a:latin typeface="+mj-lt"/>
              </a:rPr>
              <a:t>T</a:t>
            </a:r>
            <a:r>
              <a:rPr lang="en-US" altLang="en-US" sz="2000" b="1" dirty="0">
                <a:solidFill>
                  <a:srgbClr val="FF0000"/>
                </a:solidFill>
                <a:effectLst>
                  <a:outerShdw blurRad="38100" dist="38100" dir="2700000" algn="tl">
                    <a:srgbClr val="000000">
                      <a:alpha val="43137"/>
                    </a:srgbClr>
                  </a:outerShdw>
                </a:effectLst>
                <a:latin typeface="+mj-lt"/>
              </a:rPr>
              <a:t>he largest part of the park's territory is located within the municipality of </a:t>
            </a:r>
            <a:r>
              <a:rPr lang="sr-Latn-ME" altLang="en-US" sz="2000" b="1" dirty="0" err="1">
                <a:solidFill>
                  <a:srgbClr val="FF0000"/>
                </a:solidFill>
                <a:effectLst>
                  <a:outerShdw blurRad="38100" dist="38100" dir="2700000" algn="tl">
                    <a:srgbClr val="000000">
                      <a:alpha val="43137"/>
                    </a:srgbClr>
                  </a:outerShdw>
                </a:effectLst>
                <a:latin typeface="+mj-lt"/>
              </a:rPr>
              <a:t>Z</a:t>
            </a:r>
            <a:r>
              <a:rPr lang="en-US" altLang="en-US" sz="2000" b="1" dirty="0" err="1">
                <a:solidFill>
                  <a:srgbClr val="FF0000"/>
                </a:solidFill>
                <a:effectLst>
                  <a:outerShdw blurRad="38100" dist="38100" dir="2700000" algn="tl">
                    <a:srgbClr val="000000">
                      <a:alpha val="43137"/>
                    </a:srgbClr>
                  </a:outerShdw>
                </a:effectLst>
                <a:latin typeface="+mj-lt"/>
              </a:rPr>
              <a:t>abljak</a:t>
            </a:r>
            <a:r>
              <a:rPr lang="en-US" altLang="en-US" sz="700" b="1" dirty="0">
                <a:solidFill>
                  <a:srgbClr val="FF0000"/>
                </a:solidFill>
                <a:effectLst>
                  <a:outerShdw blurRad="38100" dist="38100" dir="2700000" algn="tl">
                    <a:srgbClr val="000000">
                      <a:alpha val="43137"/>
                    </a:srgbClr>
                  </a:outerShdw>
                </a:effectLst>
                <a:latin typeface="+mj-lt"/>
              </a:rPr>
              <a:t> </a:t>
            </a:r>
            <a:r>
              <a:rPr lang="en-US" sz="2000" b="1" dirty="0">
                <a:solidFill>
                  <a:schemeClr val="tx1"/>
                </a:solidFill>
                <a:effectLst>
                  <a:outerShdw blurRad="38100" dist="38100" dir="2700000" algn="tl">
                    <a:srgbClr val="000000">
                      <a:alpha val="43137"/>
                    </a:srgbClr>
                  </a:outerShdw>
                </a:effectLst>
              </a:rPr>
              <a:t>,</a:t>
            </a:r>
            <a:r>
              <a:rPr lang="sr-Latn-ME" sz="2000" b="1" dirty="0">
                <a:solidFill>
                  <a:schemeClr val="tx1"/>
                </a:solidFill>
                <a:effectLst>
                  <a:outerShdw blurRad="38100" dist="38100" dir="2700000" algn="tl">
                    <a:srgbClr val="000000">
                      <a:alpha val="43137"/>
                    </a:srgbClr>
                  </a:outerShdw>
                </a:effectLst>
              </a:rPr>
              <a:t> </a:t>
            </a:r>
            <a:r>
              <a:rPr lang="en-US" sz="2000" b="1" dirty="0">
                <a:solidFill>
                  <a:schemeClr val="tx1"/>
                </a:solidFill>
                <a:effectLst>
                  <a:outerShdw blurRad="38100" dist="38100" dir="2700000" algn="tl">
                    <a:srgbClr val="000000">
                      <a:alpha val="43137"/>
                    </a:srgbClr>
                  </a:outerShdw>
                </a:effectLst>
              </a:rPr>
              <a:t>which is the administrative center</a:t>
            </a:r>
            <a:r>
              <a:rPr lang="sr-Latn-ME" sz="2000" b="1" dirty="0">
                <a:solidFill>
                  <a:schemeClr val="tx1"/>
                </a:solidFill>
                <a:effectLst>
                  <a:outerShdw blurRad="38100" dist="38100" dir="2700000" algn="tl">
                    <a:srgbClr val="000000">
                      <a:alpha val="43137"/>
                    </a:srgbClr>
                  </a:outerShdw>
                </a:effectLst>
              </a:rPr>
              <a:t>.</a:t>
            </a:r>
            <a:r>
              <a:rPr lang="en-US" sz="2000" b="1" dirty="0">
                <a:solidFill>
                  <a:schemeClr val="tx1"/>
                </a:solidFill>
                <a:effectLst>
                  <a:outerShdw blurRad="38100" dist="38100" dir="2700000" algn="tl">
                    <a:srgbClr val="000000">
                      <a:alpha val="43137"/>
                    </a:srgbClr>
                  </a:outerShdw>
                </a:effectLst>
              </a:rPr>
              <a:t> </a:t>
            </a:r>
            <a:r>
              <a:rPr lang="sr-Latn-ME" sz="2000" b="1" dirty="0">
                <a:solidFill>
                  <a:schemeClr val="tx1"/>
                </a:solidFill>
                <a:effectLst>
                  <a:outerShdw blurRad="38100" dist="38100" dir="2700000" algn="tl">
                    <a:srgbClr val="000000">
                      <a:alpha val="43137"/>
                    </a:srgbClr>
                  </a:outerShdw>
                </a:effectLst>
              </a:rPr>
              <a:t>T</a:t>
            </a:r>
            <a:r>
              <a:rPr lang="en-US" sz="2000" b="1" dirty="0">
                <a:solidFill>
                  <a:schemeClr val="tx1"/>
                </a:solidFill>
                <a:effectLst>
                  <a:outerShdw blurRad="38100" dist="38100" dir="2700000" algn="tl">
                    <a:srgbClr val="000000">
                      <a:alpha val="43137"/>
                    </a:srgbClr>
                  </a:outerShdw>
                </a:effectLst>
              </a:rPr>
              <a:t>he park</a:t>
            </a:r>
            <a:r>
              <a:rPr lang="sr-Latn-ME" sz="2000" b="1" dirty="0">
                <a:solidFill>
                  <a:schemeClr val="tx1"/>
                </a:solidFill>
                <a:effectLst>
                  <a:outerShdw blurRad="38100" dist="38100" dir="2700000" algn="tl">
                    <a:srgbClr val="000000">
                      <a:alpha val="43137"/>
                    </a:srgbClr>
                  </a:outerShdw>
                </a:effectLst>
              </a:rPr>
              <a:t> also </a:t>
            </a:r>
            <a:r>
              <a:rPr lang="en-US" sz="2000" b="1" dirty="0">
                <a:solidFill>
                  <a:schemeClr val="tx1"/>
                </a:solidFill>
                <a:effectLst>
                  <a:outerShdw blurRad="38100" dist="38100" dir="2700000" algn="tl">
                    <a:srgbClr val="000000">
                      <a:alpha val="43137"/>
                    </a:srgbClr>
                  </a:outerShdw>
                </a:effectLst>
              </a:rPr>
              <a:t>covers the territory of the </a:t>
            </a:r>
            <a:r>
              <a:rPr lang="sr-Latn-ME" sz="2000" b="1" dirty="0">
                <a:solidFill>
                  <a:schemeClr val="tx1"/>
                </a:solidFill>
                <a:effectLst>
                  <a:outerShdw blurRad="38100" dist="38100" dir="2700000" algn="tl">
                    <a:srgbClr val="000000">
                      <a:alpha val="43137"/>
                    </a:srgbClr>
                  </a:outerShdw>
                </a:effectLst>
              </a:rPr>
              <a:t>municipalities</a:t>
            </a:r>
            <a:r>
              <a:rPr lang="en-US" sz="2000" b="1" dirty="0">
                <a:solidFill>
                  <a:schemeClr val="tx1"/>
                </a:solidFill>
                <a:effectLst>
                  <a:outerShdw blurRad="38100" dist="38100" dir="2700000" algn="tl">
                    <a:srgbClr val="000000">
                      <a:alpha val="43137"/>
                    </a:srgbClr>
                  </a:outerShdw>
                </a:effectLst>
              </a:rPr>
              <a:t>: </a:t>
            </a:r>
            <a:r>
              <a:rPr lang="en-US" sz="2000" b="1" dirty="0" err="1">
                <a:solidFill>
                  <a:schemeClr val="tx1"/>
                </a:solidFill>
                <a:effectLst>
                  <a:outerShdw blurRad="38100" dist="38100" dir="2700000" algn="tl">
                    <a:srgbClr val="000000">
                      <a:alpha val="43137"/>
                    </a:srgbClr>
                  </a:outerShdw>
                </a:effectLst>
              </a:rPr>
              <a:t>Savnik</a:t>
            </a:r>
            <a:r>
              <a:rPr lang="en-US" sz="2000" b="1" dirty="0">
                <a:solidFill>
                  <a:schemeClr val="tx1"/>
                </a:solidFill>
                <a:effectLst>
                  <a:outerShdw blurRad="38100" dist="38100" dir="2700000" algn="tl">
                    <a:srgbClr val="000000">
                      <a:alpha val="43137"/>
                    </a:srgbClr>
                  </a:outerShdw>
                </a:effectLst>
              </a:rPr>
              <a:t>, </a:t>
            </a:r>
            <a:r>
              <a:rPr lang="en-US" sz="2000" b="1" dirty="0" err="1">
                <a:solidFill>
                  <a:schemeClr val="tx1"/>
                </a:solidFill>
                <a:effectLst>
                  <a:outerShdw blurRad="38100" dist="38100" dir="2700000" algn="tl">
                    <a:srgbClr val="000000">
                      <a:alpha val="43137"/>
                    </a:srgbClr>
                  </a:outerShdw>
                </a:effectLst>
              </a:rPr>
              <a:t>Pluzin</a:t>
            </a:r>
            <a:r>
              <a:rPr lang="sr-Latn-ME" sz="2000" b="1" dirty="0">
                <a:solidFill>
                  <a:schemeClr val="tx1"/>
                </a:solidFill>
                <a:effectLst>
                  <a:outerShdw blurRad="38100" dist="38100" dir="2700000" algn="tl">
                    <a:srgbClr val="000000">
                      <a:alpha val="43137"/>
                    </a:srgbClr>
                  </a:outerShdw>
                </a:effectLst>
              </a:rPr>
              <a:t>e</a:t>
            </a:r>
            <a:r>
              <a:rPr lang="en-US" sz="2000" b="1" dirty="0">
                <a:solidFill>
                  <a:schemeClr val="tx1"/>
                </a:solidFill>
                <a:effectLst>
                  <a:outerShdw blurRad="38100" dist="38100" dir="2700000" algn="tl">
                    <a:srgbClr val="000000">
                      <a:alpha val="43137"/>
                    </a:srgbClr>
                  </a:outerShdw>
                </a:effectLst>
              </a:rPr>
              <a:t>, </a:t>
            </a:r>
            <a:r>
              <a:rPr lang="en-US" sz="2000" b="1" dirty="0" err="1">
                <a:solidFill>
                  <a:schemeClr val="tx1"/>
                </a:solidFill>
                <a:effectLst>
                  <a:outerShdw blurRad="38100" dist="38100" dir="2700000" algn="tl">
                    <a:srgbClr val="000000">
                      <a:alpha val="43137"/>
                    </a:srgbClr>
                  </a:outerShdw>
                </a:effectLst>
              </a:rPr>
              <a:t>Pljevlja</a:t>
            </a:r>
            <a:r>
              <a:rPr lang="en-US" sz="2000" b="1" dirty="0">
                <a:solidFill>
                  <a:schemeClr val="tx1"/>
                </a:solidFill>
                <a:effectLst>
                  <a:outerShdw blurRad="38100" dist="38100" dir="2700000" algn="tl">
                    <a:srgbClr val="000000">
                      <a:alpha val="43137"/>
                    </a:srgbClr>
                  </a:outerShdw>
                </a:effectLst>
              </a:rPr>
              <a:t> and </a:t>
            </a:r>
            <a:r>
              <a:rPr lang="en-US" sz="2000" b="1" dirty="0" err="1">
                <a:solidFill>
                  <a:schemeClr val="tx1"/>
                </a:solidFill>
                <a:effectLst>
                  <a:outerShdw blurRad="38100" dist="38100" dir="2700000" algn="tl">
                    <a:srgbClr val="000000">
                      <a:alpha val="43137"/>
                    </a:srgbClr>
                  </a:outerShdw>
                </a:effectLst>
              </a:rPr>
              <a:t>Mojkovac</a:t>
            </a:r>
            <a:r>
              <a:rPr lang="en-US" sz="2000" b="1" dirty="0">
                <a:solidFill>
                  <a:schemeClr val="tx1"/>
                </a:solidFill>
                <a:effectLst>
                  <a:outerShdw blurRad="38100" dist="38100" dir="2700000" algn="tl">
                    <a:srgbClr val="000000">
                      <a:alpha val="43137"/>
                    </a:srgbClr>
                  </a:outerShdw>
                </a:effectLst>
              </a:rPr>
              <a:t>.</a:t>
            </a:r>
            <a:endParaRPr lang="en-GB" sz="2000" b="1" dirty="0">
              <a:solidFill>
                <a:schemeClr val="tx1"/>
              </a:solidFill>
              <a:effectLst>
                <a:outerShdw blurRad="38100" dist="38100" dir="2700000" algn="tl">
                  <a:srgbClr val="000000">
                    <a:alpha val="43137"/>
                  </a:srgbClr>
                </a:outerShdw>
              </a:effectLst>
            </a:endParaRPr>
          </a:p>
        </p:txBody>
      </p:sp>
      <p:sp>
        <p:nvSpPr>
          <p:cNvPr id="5" name="Title 3"/>
          <p:cNvSpPr>
            <a:spLocks noGrp="1"/>
          </p:cNvSpPr>
          <p:nvPr>
            <p:ph type="title"/>
          </p:nvPr>
        </p:nvSpPr>
        <p:spPr>
          <a:xfrm>
            <a:off x="687925" y="433610"/>
            <a:ext cx="8911687" cy="1280890"/>
          </a:xfrm>
        </p:spPr>
        <p:txBody>
          <a:bodyPr/>
          <a:lstStyle/>
          <a:p>
            <a:r>
              <a:rPr lang="sr-Latn-ME" b="1" dirty="0">
                <a:ln w="19050">
                  <a:solidFill>
                    <a:schemeClr val="tx1"/>
                  </a:solidFill>
                </a:ln>
                <a:solidFill>
                  <a:srgbClr val="00B0F0"/>
                </a:solidFill>
                <a:effectLst>
                  <a:outerShdw blurRad="38100" dist="38100" dir="2700000" algn="tl">
                    <a:srgbClr val="000000">
                      <a:alpha val="43137"/>
                    </a:srgbClr>
                  </a:outerShdw>
                </a:effectLst>
              </a:rPr>
              <a:t>NATURAL RESURCES</a:t>
            </a:r>
            <a:endParaRPr lang="en-US" b="1" dirty="0">
              <a:ln w="19050">
                <a:solidFill>
                  <a:schemeClr val="tx1"/>
                </a:solidFill>
              </a:ln>
              <a:solidFill>
                <a:srgbClr val="00B0F0"/>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429179914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2" cstate="print">
            <a:alphaModFix amt="38000"/>
            <a:lum/>
          </a:blip>
          <a:srcRect/>
          <a:stretch>
            <a:fillRect t="-8000" b="-8000"/>
          </a:stretch>
        </a:blip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563984" y="2851778"/>
            <a:ext cx="10252587" cy="4006222"/>
          </a:xfrm>
        </p:spPr>
        <p:txBody>
          <a:bodyPr>
            <a:normAutofit fontScale="92500" lnSpcReduction="10000"/>
          </a:bodyPr>
          <a:lstStyle/>
          <a:p>
            <a:r>
              <a:rPr lang="sr-Latn-ME" sz="2000" b="1" dirty="0">
                <a:solidFill>
                  <a:srgbClr val="FF0000"/>
                </a:solidFill>
                <a:effectLst>
                  <a:outerShdw blurRad="38100" dist="38100" dir="2700000" algn="tl">
                    <a:srgbClr val="000000">
                      <a:alpha val="43137"/>
                    </a:srgbClr>
                  </a:outerShdw>
                </a:effectLst>
              </a:rPr>
              <a:t>TARA RIVER</a:t>
            </a:r>
          </a:p>
          <a:p>
            <a:pPr marL="0" lvl="0" indent="0" algn="just">
              <a:buNone/>
            </a:pPr>
            <a:r>
              <a:rPr lang="en-US" altLang="en-US" sz="2000" b="1" dirty="0">
                <a:solidFill>
                  <a:srgbClr val="1F1F1F"/>
                </a:solidFill>
                <a:effectLst>
                  <a:outerShdw blurRad="38100" dist="38100" dir="2700000" algn="tl">
                    <a:srgbClr val="000000">
                      <a:alpha val="43137"/>
                    </a:srgbClr>
                  </a:outerShdw>
                </a:effectLst>
              </a:rPr>
              <a:t>Powerful rivers with incredible canyons are just some of the beautiful decorations of NP </a:t>
            </a:r>
            <a:r>
              <a:rPr lang="en-US" altLang="en-US" sz="2000" b="1" dirty="0" err="1">
                <a:solidFill>
                  <a:srgbClr val="1F1F1F"/>
                </a:solidFill>
                <a:effectLst>
                  <a:outerShdw blurRad="38100" dist="38100" dir="2700000" algn="tl">
                    <a:srgbClr val="000000">
                      <a:alpha val="43137"/>
                    </a:srgbClr>
                  </a:outerShdw>
                </a:effectLst>
              </a:rPr>
              <a:t>Durmitor</a:t>
            </a:r>
            <a:r>
              <a:rPr lang="en-US" altLang="en-US" sz="2000" b="1" dirty="0">
                <a:solidFill>
                  <a:srgbClr val="1F1F1F"/>
                </a:solidFill>
                <a:effectLst>
                  <a:outerShdw blurRad="38100" dist="38100" dir="2700000" algn="tl">
                    <a:srgbClr val="000000">
                      <a:alpha val="43137"/>
                    </a:srgbClr>
                  </a:outerShdw>
                </a:effectLst>
              </a:rPr>
              <a:t>. </a:t>
            </a:r>
            <a:endParaRPr lang="sr-Latn-ME" altLang="en-US" sz="2000" b="1" dirty="0">
              <a:solidFill>
                <a:srgbClr val="1F1F1F"/>
              </a:solidFill>
              <a:effectLst>
                <a:outerShdw blurRad="38100" dist="38100" dir="2700000" algn="tl">
                  <a:srgbClr val="000000">
                    <a:alpha val="43137"/>
                  </a:srgbClr>
                </a:outerShdw>
              </a:effectLst>
            </a:endParaRPr>
          </a:p>
          <a:p>
            <a:pPr marL="0" lvl="0" indent="0" algn="just">
              <a:buNone/>
            </a:pPr>
            <a:r>
              <a:rPr lang="en-US" altLang="en-US" sz="2000" b="1" dirty="0">
                <a:solidFill>
                  <a:srgbClr val="1F1F1F"/>
                </a:solidFill>
                <a:effectLst>
                  <a:outerShdw blurRad="38100" dist="38100" dir="2700000" algn="tl">
                    <a:srgbClr val="000000">
                      <a:alpha val="43137"/>
                    </a:srgbClr>
                  </a:outerShdw>
                </a:effectLst>
              </a:rPr>
              <a:t>The Tara River is particularly impressive, not only because of the beauty of its flow, but also because of the landscape and the depth of the canyon, which is one of the most beautiful in the world. The basin of the Tara River (area 182,899 ha) was registered in the Ecological Biosphere Reserve on January 17, 1977, and is therefore protected by the </a:t>
            </a:r>
            <a:r>
              <a:rPr lang="en-US" altLang="en-US" sz="2000" b="1" dirty="0">
                <a:solidFill>
                  <a:srgbClr val="FF0000"/>
                </a:solidFill>
                <a:effectLst>
                  <a:outerShdw blurRad="38100" dist="38100" dir="2700000" algn="tl">
                    <a:srgbClr val="000000">
                      <a:alpha val="43137"/>
                    </a:srgbClr>
                  </a:outerShdw>
                </a:effectLst>
              </a:rPr>
              <a:t>UNESCO</a:t>
            </a:r>
            <a:r>
              <a:rPr lang="en-US" altLang="en-US" sz="2000" b="1" dirty="0">
                <a:solidFill>
                  <a:srgbClr val="1F1F1F"/>
                </a:solidFill>
                <a:effectLst>
                  <a:outerShdw blurRad="38100" dist="38100" dir="2700000" algn="tl">
                    <a:srgbClr val="000000">
                      <a:alpha val="43137"/>
                    </a:srgbClr>
                  </a:outerShdw>
                </a:effectLst>
              </a:rPr>
              <a:t> Convention on the Protection of World Cultural and Natural Heritage. The massif of </a:t>
            </a:r>
            <a:r>
              <a:rPr lang="en-US" altLang="en-US" sz="2000" b="1" dirty="0" err="1">
                <a:solidFill>
                  <a:srgbClr val="1F1F1F"/>
                </a:solidFill>
                <a:effectLst>
                  <a:outerShdw blurRad="38100" dist="38100" dir="2700000" algn="tl">
                    <a:srgbClr val="000000">
                      <a:alpha val="43137"/>
                    </a:srgbClr>
                  </a:outerShdw>
                </a:effectLst>
              </a:rPr>
              <a:t>Durmitor</a:t>
            </a:r>
            <a:r>
              <a:rPr lang="en-US" altLang="en-US" sz="2000" b="1" dirty="0">
                <a:solidFill>
                  <a:srgbClr val="1F1F1F"/>
                </a:solidFill>
                <a:effectLst>
                  <a:outerShdw blurRad="38100" dist="38100" dir="2700000" algn="tl">
                    <a:srgbClr val="000000">
                      <a:alpha val="43137"/>
                    </a:srgbClr>
                  </a:outerShdw>
                </a:effectLst>
              </a:rPr>
              <a:t> is registered in IBA and IPA areas (area of ​​important birds and area of ​​important plants). </a:t>
            </a:r>
            <a:endParaRPr lang="sr-Latn-ME" altLang="en-US" sz="2000" b="1" dirty="0">
              <a:solidFill>
                <a:srgbClr val="1F1F1F"/>
              </a:solidFill>
              <a:effectLst>
                <a:outerShdw blurRad="38100" dist="38100" dir="2700000" algn="tl">
                  <a:srgbClr val="000000">
                    <a:alpha val="43137"/>
                  </a:srgbClr>
                </a:outerShdw>
              </a:effectLst>
            </a:endParaRPr>
          </a:p>
          <a:p>
            <a:pPr marL="0" lvl="0" indent="0" algn="just">
              <a:buNone/>
            </a:pPr>
            <a:r>
              <a:rPr lang="en-US" altLang="en-US" sz="2000" b="1" dirty="0">
                <a:solidFill>
                  <a:srgbClr val="FF0000"/>
                </a:solidFill>
                <a:effectLst>
                  <a:outerShdw blurRad="38100" dist="38100" dir="2700000" algn="tl">
                    <a:srgbClr val="000000">
                      <a:alpha val="43137"/>
                    </a:srgbClr>
                  </a:outerShdw>
                </a:effectLst>
              </a:rPr>
              <a:t>The Tara River Canyon, unique in its depth</a:t>
            </a:r>
            <a:r>
              <a:rPr lang="sr-Latn-ME" altLang="en-US" sz="2000" b="1" dirty="0">
                <a:solidFill>
                  <a:srgbClr val="FF0000"/>
                </a:solidFill>
                <a:effectLst>
                  <a:outerShdw blurRad="38100" dist="38100" dir="2700000" algn="tl">
                    <a:srgbClr val="000000">
                      <a:alpha val="43137"/>
                    </a:srgbClr>
                  </a:outerShdw>
                </a:effectLst>
              </a:rPr>
              <a:t>,</a:t>
            </a:r>
            <a:r>
              <a:rPr lang="en-US" altLang="en-US" sz="2000" b="1" dirty="0">
                <a:solidFill>
                  <a:schemeClr val="tx1"/>
                </a:solidFill>
                <a:effectLst>
                  <a:outerShdw blurRad="38100" dist="38100" dir="2700000" algn="tl">
                    <a:srgbClr val="000000">
                      <a:alpha val="43137"/>
                    </a:srgbClr>
                  </a:outerShdw>
                </a:effectLst>
              </a:rPr>
              <a:t> in some places up to 1300m, is the second deepest canyon in the world, after the Colorado Grand Canyon in the USA. The course of the Tara River is 150 km long, and it is the longest river in Montenegro. </a:t>
            </a:r>
          </a:p>
          <a:p>
            <a:pPr marL="0" indent="0">
              <a:buNone/>
            </a:pPr>
            <a:endParaRPr lang="en-GB" sz="2000" b="1" dirty="0">
              <a:solidFill>
                <a:schemeClr val="tx1"/>
              </a:solidFill>
            </a:endParaRPr>
          </a:p>
        </p:txBody>
      </p:sp>
      <p:sp>
        <p:nvSpPr>
          <p:cNvPr id="5" name="Title 3"/>
          <p:cNvSpPr>
            <a:spLocks noGrp="1"/>
          </p:cNvSpPr>
          <p:nvPr>
            <p:ph type="title"/>
          </p:nvPr>
        </p:nvSpPr>
        <p:spPr>
          <a:xfrm>
            <a:off x="563984" y="1789963"/>
            <a:ext cx="8911687" cy="915137"/>
          </a:xfrm>
        </p:spPr>
        <p:txBody>
          <a:bodyPr/>
          <a:lstStyle/>
          <a:p>
            <a:r>
              <a:rPr lang="sr-Latn-ME" b="1" dirty="0">
                <a:ln w="19050">
                  <a:solidFill>
                    <a:schemeClr val="tx1"/>
                  </a:solidFill>
                </a:ln>
                <a:solidFill>
                  <a:srgbClr val="00B0F0"/>
                </a:solidFill>
                <a:effectLst>
                  <a:outerShdw blurRad="38100" dist="38100" dir="2700000" algn="tl">
                    <a:srgbClr val="000000">
                      <a:alpha val="43137"/>
                    </a:srgbClr>
                  </a:outerShdw>
                </a:effectLst>
              </a:rPr>
              <a:t>NATURAL RESURCES</a:t>
            </a:r>
            <a:endParaRPr lang="en-US" b="1" dirty="0">
              <a:ln w="19050">
                <a:solidFill>
                  <a:schemeClr val="tx1"/>
                </a:solidFill>
              </a:ln>
              <a:solidFill>
                <a:srgbClr val="00B0F0"/>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364935286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2" cstate="print">
            <a:alphaModFix amt="38000"/>
            <a:lum/>
          </a:blip>
          <a:srcRect/>
          <a:stretch>
            <a:fillRect t="-11000" b="-11000"/>
          </a:stretch>
        </a:blip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687925" y="1378635"/>
            <a:ext cx="10548684" cy="5008098"/>
          </a:xfrm>
        </p:spPr>
        <p:txBody>
          <a:bodyPr>
            <a:noAutofit/>
          </a:bodyPr>
          <a:lstStyle/>
          <a:p>
            <a:r>
              <a:rPr lang="sr-Latn-ME" sz="2000" b="1" dirty="0">
                <a:solidFill>
                  <a:schemeClr val="tx1"/>
                </a:solidFill>
                <a:effectLst>
                  <a:outerShdw blurRad="38100" dist="38100" dir="2700000" algn="tl">
                    <a:srgbClr val="000000">
                      <a:alpha val="43137"/>
                    </a:srgbClr>
                  </a:outerShdw>
                </a:effectLst>
              </a:rPr>
              <a:t>FORESTS(WOOD PROCESSING)</a:t>
            </a:r>
          </a:p>
          <a:p>
            <a:pPr marL="0" lvl="0" indent="0" algn="just">
              <a:buNone/>
            </a:pPr>
            <a:r>
              <a:rPr lang="en-US" altLang="en-US" sz="2000" b="1" dirty="0">
                <a:solidFill>
                  <a:srgbClr val="1F1F1F"/>
                </a:solidFill>
                <a:effectLst>
                  <a:outerShdw blurRad="38100" dist="38100" dir="2700000" algn="tl">
                    <a:srgbClr val="000000">
                      <a:alpha val="43137"/>
                    </a:srgbClr>
                  </a:outerShdw>
                </a:effectLst>
                <a:latin typeface="+mj-lt"/>
              </a:rPr>
              <a:t>Forests represent one of the important resources in the area of ​​the municipality of </a:t>
            </a:r>
            <a:r>
              <a:rPr lang="en-US" altLang="en-US" sz="2000" b="1" dirty="0" err="1">
                <a:solidFill>
                  <a:srgbClr val="1F1F1F"/>
                </a:solidFill>
                <a:effectLst>
                  <a:outerShdw blurRad="38100" dist="38100" dir="2700000" algn="tl">
                    <a:srgbClr val="000000">
                      <a:alpha val="43137"/>
                    </a:srgbClr>
                  </a:outerShdw>
                </a:effectLst>
                <a:latin typeface="+mj-lt"/>
              </a:rPr>
              <a:t>Žabljak</a:t>
            </a:r>
            <a:r>
              <a:rPr lang="en-US" altLang="en-US" sz="2000" b="1" dirty="0">
                <a:solidFill>
                  <a:srgbClr val="1F1F1F"/>
                </a:solidFill>
                <a:effectLst>
                  <a:outerShdw blurRad="38100" dist="38100" dir="2700000" algn="tl">
                    <a:srgbClr val="000000">
                      <a:alpha val="43137"/>
                    </a:srgbClr>
                  </a:outerShdw>
                </a:effectLst>
                <a:latin typeface="+mj-lt"/>
              </a:rPr>
              <a:t>. Large </a:t>
            </a:r>
            <a:r>
              <a:rPr lang="sr-Latn-ME" altLang="en-US" sz="2000" b="1" dirty="0">
                <a:solidFill>
                  <a:srgbClr val="1F1F1F"/>
                </a:solidFill>
                <a:effectLst>
                  <a:outerShdw blurRad="38100" dist="38100" dir="2700000" algn="tl">
                    <a:srgbClr val="000000">
                      <a:alpha val="43137"/>
                    </a:srgbClr>
                  </a:outerShdw>
                </a:effectLst>
                <a:latin typeface="+mj-lt"/>
              </a:rPr>
              <a:t>forests </a:t>
            </a:r>
            <a:r>
              <a:rPr lang="en-US" altLang="en-US" sz="2000" b="1" dirty="0">
                <a:solidFill>
                  <a:srgbClr val="1F1F1F"/>
                </a:solidFill>
                <a:effectLst>
                  <a:outerShdw blurRad="38100" dist="38100" dir="2700000" algn="tl">
                    <a:srgbClr val="000000">
                      <a:alpha val="43137"/>
                    </a:srgbClr>
                  </a:outerShdw>
                </a:effectLst>
                <a:latin typeface="+mj-lt"/>
              </a:rPr>
              <a:t>areas enabled the development of the wood industry and wood processing. The </a:t>
            </a:r>
            <a:r>
              <a:rPr lang="en-US" altLang="en-US" sz="2000" b="1" dirty="0">
                <a:solidFill>
                  <a:srgbClr val="FF0000"/>
                </a:solidFill>
                <a:effectLst>
                  <a:outerShdw blurRad="38100" dist="38100" dir="2700000" algn="tl">
                    <a:srgbClr val="000000">
                      <a:alpha val="43137"/>
                    </a:srgbClr>
                  </a:outerShdw>
                </a:effectLst>
                <a:latin typeface="+mj-lt"/>
              </a:rPr>
              <a:t>total area </a:t>
            </a:r>
            <a:r>
              <a:rPr lang="en-US" altLang="en-US" sz="2000" b="1" dirty="0">
                <a:solidFill>
                  <a:srgbClr val="1F1F1F"/>
                </a:solidFill>
                <a:effectLst>
                  <a:outerShdw blurRad="38100" dist="38100" dir="2700000" algn="tl">
                    <a:srgbClr val="000000">
                      <a:alpha val="43137"/>
                    </a:srgbClr>
                  </a:outerShdw>
                </a:effectLst>
                <a:latin typeface="+mj-lt"/>
              </a:rPr>
              <a:t>of ​​forests and forest land is </a:t>
            </a:r>
            <a:r>
              <a:rPr lang="en-US" altLang="en-US" sz="2000" b="1" dirty="0">
                <a:solidFill>
                  <a:srgbClr val="FF0000"/>
                </a:solidFill>
                <a:effectLst>
                  <a:outerShdw blurRad="38100" dist="38100" dir="2700000" algn="tl">
                    <a:srgbClr val="000000">
                      <a:alpha val="43137"/>
                    </a:srgbClr>
                  </a:outerShdw>
                </a:effectLst>
                <a:latin typeface="+mj-lt"/>
              </a:rPr>
              <a:t>8,517ha</a:t>
            </a:r>
            <a:r>
              <a:rPr lang="en-US" altLang="en-US" sz="2000" b="1" dirty="0">
                <a:solidFill>
                  <a:srgbClr val="1F1F1F"/>
                </a:solidFill>
                <a:effectLst>
                  <a:outerShdw blurRad="38100" dist="38100" dir="2700000" algn="tl">
                    <a:srgbClr val="000000">
                      <a:alpha val="43137"/>
                    </a:srgbClr>
                  </a:outerShdw>
                </a:effectLst>
                <a:latin typeface="+mj-lt"/>
              </a:rPr>
              <a:t> of state and </a:t>
            </a:r>
            <a:r>
              <a:rPr lang="en-US" altLang="en-US" sz="2000" b="1" dirty="0">
                <a:solidFill>
                  <a:srgbClr val="FF0000"/>
                </a:solidFill>
                <a:effectLst>
                  <a:outerShdw blurRad="38100" dist="38100" dir="2700000" algn="tl">
                    <a:srgbClr val="000000">
                      <a:alpha val="43137"/>
                    </a:srgbClr>
                  </a:outerShdw>
                </a:effectLst>
                <a:latin typeface="+mj-lt"/>
              </a:rPr>
              <a:t>756ha</a:t>
            </a:r>
            <a:r>
              <a:rPr lang="en-US" altLang="en-US" sz="2000" b="1" dirty="0">
                <a:solidFill>
                  <a:srgbClr val="1F1F1F"/>
                </a:solidFill>
                <a:effectLst>
                  <a:outerShdw blurRad="38100" dist="38100" dir="2700000" algn="tl">
                    <a:srgbClr val="000000">
                      <a:alpha val="43137"/>
                    </a:srgbClr>
                  </a:outerShdw>
                </a:effectLst>
                <a:latin typeface="+mj-lt"/>
              </a:rPr>
              <a:t> of private forests (</a:t>
            </a:r>
            <a:r>
              <a:rPr lang="en-US" altLang="en-US" sz="2000" b="1" dirty="0">
                <a:solidFill>
                  <a:srgbClr val="FF0000"/>
                </a:solidFill>
                <a:effectLst>
                  <a:outerShdw blurRad="38100" dist="38100" dir="2700000" algn="tl">
                    <a:srgbClr val="000000">
                      <a:alpha val="43137"/>
                    </a:srgbClr>
                  </a:outerShdw>
                </a:effectLst>
                <a:latin typeface="+mj-lt"/>
              </a:rPr>
              <a:t>total 9,273ha</a:t>
            </a:r>
            <a:r>
              <a:rPr lang="en-US" altLang="en-US" sz="2000" b="1" dirty="0">
                <a:solidFill>
                  <a:srgbClr val="1F1F1F"/>
                </a:solidFill>
                <a:effectLst>
                  <a:outerShdw blurRad="38100" dist="38100" dir="2700000" algn="tl">
                    <a:srgbClr val="000000">
                      <a:alpha val="43137"/>
                    </a:srgbClr>
                  </a:outerShdw>
                </a:effectLst>
                <a:latin typeface="+mj-lt"/>
              </a:rPr>
              <a:t>). </a:t>
            </a:r>
            <a:endParaRPr lang="sr-Latn-ME" altLang="en-US" sz="2000" b="1" dirty="0">
              <a:solidFill>
                <a:srgbClr val="1F1F1F"/>
              </a:solidFill>
              <a:effectLst>
                <a:outerShdw blurRad="38100" dist="38100" dir="2700000" algn="tl">
                  <a:srgbClr val="000000">
                    <a:alpha val="43137"/>
                  </a:srgbClr>
                </a:outerShdw>
              </a:effectLst>
              <a:latin typeface="+mj-lt"/>
            </a:endParaRPr>
          </a:p>
          <a:p>
            <a:pPr marL="0" lvl="0" indent="0" algn="just">
              <a:buNone/>
            </a:pPr>
            <a:r>
              <a:rPr lang="en-US" altLang="en-US" sz="2000" b="1" dirty="0">
                <a:solidFill>
                  <a:srgbClr val="1F1F1F"/>
                </a:solidFill>
                <a:effectLst>
                  <a:outerShdw blurRad="38100" dist="38100" dir="2700000" algn="tl">
                    <a:srgbClr val="000000">
                      <a:alpha val="43137"/>
                    </a:srgbClr>
                  </a:outerShdw>
                </a:effectLst>
                <a:latin typeface="+mj-lt"/>
              </a:rPr>
              <a:t>In high economic forests, the main function is the production of wood and secondary forest products, and in special purpose forests - protective recreational functions. </a:t>
            </a:r>
            <a:endParaRPr lang="sr-Latn-ME" altLang="en-US" sz="2000" b="1" dirty="0">
              <a:solidFill>
                <a:srgbClr val="1F1F1F"/>
              </a:solidFill>
              <a:effectLst>
                <a:outerShdw blurRad="38100" dist="38100" dir="2700000" algn="tl">
                  <a:srgbClr val="000000">
                    <a:alpha val="43137"/>
                  </a:srgbClr>
                </a:outerShdw>
              </a:effectLst>
              <a:latin typeface="+mj-lt"/>
            </a:endParaRPr>
          </a:p>
          <a:p>
            <a:pPr marL="0" lvl="0" indent="0" algn="just">
              <a:buNone/>
            </a:pPr>
            <a:r>
              <a:rPr lang="en-US" altLang="en-US" sz="2000" b="1" dirty="0">
                <a:solidFill>
                  <a:srgbClr val="1F1F1F"/>
                </a:solidFill>
                <a:effectLst>
                  <a:outerShdw blurRad="38100" dist="38100" dir="2700000" algn="tl">
                    <a:srgbClr val="000000">
                      <a:alpha val="43137"/>
                    </a:srgbClr>
                  </a:outerShdw>
                </a:effectLst>
                <a:latin typeface="+mj-lt"/>
              </a:rPr>
              <a:t>The forests are arranged within three economic units, namely:</a:t>
            </a:r>
            <a:r>
              <a:rPr lang="en-US" altLang="en-US" sz="2000" b="1" dirty="0">
                <a:solidFill>
                  <a:schemeClr val="tx1"/>
                </a:solidFill>
                <a:effectLst>
                  <a:outerShdw blurRad="38100" dist="38100" dir="2700000" algn="tl">
                    <a:srgbClr val="000000">
                      <a:alpha val="43137"/>
                    </a:srgbClr>
                  </a:outerShdw>
                </a:effectLst>
                <a:latin typeface="+mj-lt"/>
              </a:rPr>
              <a:t> </a:t>
            </a:r>
          </a:p>
          <a:p>
            <a:pPr marL="0" indent="0" algn="just">
              <a:buNone/>
            </a:pPr>
            <a:r>
              <a:rPr lang="en-GB" sz="2000" b="1" dirty="0">
                <a:solidFill>
                  <a:srgbClr val="FF0000"/>
                </a:solidFill>
                <a:effectLst>
                  <a:outerShdw blurRad="38100" dist="38100" dir="2700000" algn="tl">
                    <a:srgbClr val="000000">
                      <a:alpha val="43137"/>
                    </a:srgbClr>
                  </a:outerShdw>
                </a:effectLst>
              </a:rPr>
              <a:t>«</a:t>
            </a:r>
            <a:r>
              <a:rPr lang="en-GB" sz="2000" b="1" dirty="0" err="1">
                <a:solidFill>
                  <a:srgbClr val="FF0000"/>
                </a:solidFill>
                <a:effectLst>
                  <a:outerShdw blurRad="38100" dist="38100" dir="2700000" algn="tl">
                    <a:srgbClr val="000000">
                      <a:alpha val="43137"/>
                    </a:srgbClr>
                  </a:outerShdw>
                </a:effectLst>
              </a:rPr>
              <a:t>Tepačke</a:t>
            </a:r>
            <a:r>
              <a:rPr lang="en-GB" sz="2000" b="1" dirty="0">
                <a:solidFill>
                  <a:srgbClr val="FF0000"/>
                </a:solidFill>
                <a:effectLst>
                  <a:outerShdw blurRad="38100" dist="38100" dir="2700000" algn="tl">
                    <a:srgbClr val="000000">
                      <a:alpha val="43137"/>
                    </a:srgbClr>
                  </a:outerShdw>
                </a:effectLst>
              </a:rPr>
              <a:t> </a:t>
            </a:r>
            <a:r>
              <a:rPr lang="en-GB" sz="2000" b="1" dirty="0" err="1">
                <a:solidFill>
                  <a:srgbClr val="FF0000"/>
                </a:solidFill>
                <a:effectLst>
                  <a:outerShdw blurRad="38100" dist="38100" dir="2700000" algn="tl">
                    <a:srgbClr val="000000">
                      <a:alpha val="43137"/>
                    </a:srgbClr>
                  </a:outerShdw>
                </a:effectLst>
              </a:rPr>
              <a:t>šume</a:t>
            </a:r>
            <a:r>
              <a:rPr lang="en-GB" sz="2000" b="1" dirty="0">
                <a:solidFill>
                  <a:srgbClr val="FF0000"/>
                </a:solidFill>
                <a:effectLst>
                  <a:outerShdw blurRad="38100" dist="38100" dir="2700000" algn="tl">
                    <a:srgbClr val="000000">
                      <a:alpha val="43137"/>
                    </a:srgbClr>
                  </a:outerShdw>
                </a:effectLst>
              </a:rPr>
              <a:t>», «</a:t>
            </a:r>
            <a:r>
              <a:rPr lang="en-GB" sz="2000" b="1" dirty="0" err="1">
                <a:solidFill>
                  <a:srgbClr val="FF0000"/>
                </a:solidFill>
                <a:effectLst>
                  <a:outerShdw blurRad="38100" dist="38100" dir="2700000" algn="tl">
                    <a:srgbClr val="000000">
                      <a:alpha val="43137"/>
                    </a:srgbClr>
                  </a:outerShdw>
                </a:effectLst>
              </a:rPr>
              <a:t>Gornji</a:t>
            </a:r>
            <a:r>
              <a:rPr lang="en-GB" sz="2000" b="1" dirty="0">
                <a:solidFill>
                  <a:srgbClr val="FF0000"/>
                </a:solidFill>
                <a:effectLst>
                  <a:outerShdw blurRad="38100" dist="38100" dir="2700000" algn="tl">
                    <a:srgbClr val="000000">
                      <a:alpha val="43137"/>
                    </a:srgbClr>
                  </a:outerShdw>
                </a:effectLst>
              </a:rPr>
              <a:t> </a:t>
            </a:r>
            <a:r>
              <a:rPr lang="en-GB" sz="2000" b="1" dirty="0" err="1">
                <a:solidFill>
                  <a:srgbClr val="FF0000"/>
                </a:solidFill>
                <a:effectLst>
                  <a:outerShdw blurRad="38100" dist="38100" dir="2700000" algn="tl">
                    <a:srgbClr val="000000">
                      <a:alpha val="43137"/>
                    </a:srgbClr>
                  </a:outerShdw>
                </a:effectLst>
              </a:rPr>
              <a:t>Šaranci</a:t>
            </a:r>
            <a:r>
              <a:rPr lang="en-GB" sz="2000" b="1" dirty="0">
                <a:solidFill>
                  <a:srgbClr val="FF0000"/>
                </a:solidFill>
                <a:effectLst>
                  <a:outerShdw blurRad="38100" dist="38100" dir="2700000" algn="tl">
                    <a:srgbClr val="000000">
                      <a:alpha val="43137"/>
                    </a:srgbClr>
                  </a:outerShdw>
                </a:effectLst>
              </a:rPr>
              <a:t>», </a:t>
            </a:r>
            <a:r>
              <a:rPr lang="en-GB" sz="2000" b="1" dirty="0" err="1">
                <a:solidFill>
                  <a:srgbClr val="FF0000"/>
                </a:solidFill>
                <a:effectLst>
                  <a:outerShdw blurRad="38100" dist="38100" dir="2700000" algn="tl">
                    <a:srgbClr val="000000">
                      <a:alpha val="43137"/>
                    </a:srgbClr>
                  </a:outerShdw>
                </a:effectLst>
              </a:rPr>
              <a:t>i</a:t>
            </a:r>
            <a:r>
              <a:rPr lang="en-GB" sz="2000" b="1" dirty="0">
                <a:solidFill>
                  <a:srgbClr val="FF0000"/>
                </a:solidFill>
                <a:effectLst>
                  <a:outerShdw blurRad="38100" dist="38100" dir="2700000" algn="tl">
                    <a:srgbClr val="000000">
                      <a:alpha val="43137"/>
                    </a:srgbClr>
                  </a:outerShdw>
                </a:effectLst>
              </a:rPr>
              <a:t> «</a:t>
            </a:r>
            <a:r>
              <a:rPr lang="en-GB" sz="2000" b="1" dirty="0" err="1">
                <a:solidFill>
                  <a:srgbClr val="FF0000"/>
                </a:solidFill>
                <a:effectLst>
                  <a:outerShdw blurRad="38100" dist="38100" dir="2700000" algn="tl">
                    <a:srgbClr val="000000">
                      <a:alpha val="43137"/>
                    </a:srgbClr>
                  </a:outerShdw>
                </a:effectLst>
              </a:rPr>
              <a:t>Donji</a:t>
            </a:r>
            <a:r>
              <a:rPr lang="en-GB" sz="2000" b="1" dirty="0">
                <a:solidFill>
                  <a:srgbClr val="FF0000"/>
                </a:solidFill>
                <a:effectLst>
                  <a:outerShdw blurRad="38100" dist="38100" dir="2700000" algn="tl">
                    <a:srgbClr val="000000">
                      <a:alpha val="43137"/>
                    </a:srgbClr>
                  </a:outerShdw>
                </a:effectLst>
              </a:rPr>
              <a:t> </a:t>
            </a:r>
            <a:r>
              <a:rPr lang="en-GB" sz="2000" b="1" dirty="0" err="1">
                <a:solidFill>
                  <a:srgbClr val="FF0000"/>
                </a:solidFill>
                <a:effectLst>
                  <a:outerShdw blurRad="38100" dist="38100" dir="2700000" algn="tl">
                    <a:srgbClr val="000000">
                      <a:alpha val="43137"/>
                    </a:srgbClr>
                  </a:outerShdw>
                </a:effectLst>
              </a:rPr>
              <a:t>Šaranci</a:t>
            </a:r>
            <a:r>
              <a:rPr lang="en-GB" sz="2000" b="1" dirty="0">
                <a:solidFill>
                  <a:srgbClr val="FF0000"/>
                </a:solidFill>
                <a:effectLst>
                  <a:outerShdw blurRad="38100" dist="38100" dir="2700000" algn="tl">
                    <a:srgbClr val="000000">
                      <a:alpha val="43137"/>
                    </a:srgbClr>
                  </a:outerShdw>
                </a:effectLst>
              </a:rPr>
              <a:t>».</a:t>
            </a:r>
          </a:p>
          <a:p>
            <a:pPr marL="0" indent="0">
              <a:buNone/>
            </a:pPr>
            <a:endParaRPr lang="en-GB" sz="2400" dirty="0"/>
          </a:p>
        </p:txBody>
      </p:sp>
      <p:sp>
        <p:nvSpPr>
          <p:cNvPr id="5" name="Title 3"/>
          <p:cNvSpPr>
            <a:spLocks noGrp="1"/>
          </p:cNvSpPr>
          <p:nvPr>
            <p:ph type="title"/>
          </p:nvPr>
        </p:nvSpPr>
        <p:spPr>
          <a:xfrm>
            <a:off x="687925" y="433610"/>
            <a:ext cx="8911687" cy="945025"/>
          </a:xfrm>
        </p:spPr>
        <p:txBody>
          <a:bodyPr/>
          <a:lstStyle/>
          <a:p>
            <a:r>
              <a:rPr lang="sr-Latn-ME" b="1" dirty="0">
                <a:ln w="19050">
                  <a:solidFill>
                    <a:schemeClr val="tx1"/>
                  </a:solidFill>
                </a:ln>
                <a:solidFill>
                  <a:srgbClr val="00B0F0"/>
                </a:solidFill>
                <a:effectLst>
                  <a:outerShdw blurRad="38100" dist="38100" dir="2700000" algn="tl">
                    <a:srgbClr val="000000">
                      <a:alpha val="43137"/>
                    </a:srgbClr>
                  </a:outerShdw>
                </a:effectLst>
              </a:rPr>
              <a:t>NATURAL RESURCES</a:t>
            </a:r>
            <a:endParaRPr lang="en-US" b="1" dirty="0">
              <a:ln w="19050">
                <a:solidFill>
                  <a:schemeClr val="tx1"/>
                </a:solidFill>
              </a:ln>
              <a:solidFill>
                <a:srgbClr val="00B0F0"/>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356061927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2" cstate="print">
            <a:alphaModFix amt="38000"/>
            <a:lum/>
          </a:blip>
          <a:srcRect/>
          <a:stretch>
            <a:fillRect t="-9000" b="-9000"/>
          </a:stretch>
        </a:blip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687925" y="1524000"/>
            <a:ext cx="10083775" cy="4154658"/>
          </a:xfrm>
        </p:spPr>
        <p:txBody>
          <a:bodyPr>
            <a:normAutofit/>
          </a:bodyPr>
          <a:lstStyle/>
          <a:p>
            <a:r>
              <a:rPr lang="sr-Latn-ME" sz="2400" b="1" dirty="0">
                <a:solidFill>
                  <a:schemeClr val="tx1"/>
                </a:solidFill>
                <a:effectLst>
                  <a:outerShdw blurRad="38100" dist="38100" dir="2700000" algn="tl">
                    <a:srgbClr val="000000">
                      <a:alpha val="43137"/>
                    </a:srgbClr>
                  </a:outerShdw>
                </a:effectLst>
              </a:rPr>
              <a:t>MINERAL RAW MATERIALS</a:t>
            </a:r>
          </a:p>
          <a:p>
            <a:pPr marL="0" indent="0" algn="just">
              <a:buNone/>
            </a:pPr>
            <a:r>
              <a:rPr lang="en-US" sz="2400" b="1" dirty="0">
                <a:solidFill>
                  <a:schemeClr val="tx1"/>
                </a:solidFill>
                <a:effectLst>
                  <a:outerShdw blurRad="38100" dist="38100" dir="2700000" algn="tl">
                    <a:srgbClr val="000000">
                      <a:alpha val="43137"/>
                    </a:srgbClr>
                  </a:outerShdw>
                </a:effectLst>
              </a:rPr>
              <a:t>Mineral raw materials that can be found in nature in the area of ​​</a:t>
            </a:r>
            <a:r>
              <a:rPr lang="en-US" sz="2400" b="1" dirty="0" err="1">
                <a:solidFill>
                  <a:schemeClr val="tx1"/>
                </a:solidFill>
                <a:effectLst>
                  <a:outerShdw blurRad="38100" dist="38100" dir="2700000" algn="tl">
                    <a:srgbClr val="000000">
                      <a:alpha val="43137"/>
                    </a:srgbClr>
                  </a:outerShdw>
                </a:effectLst>
              </a:rPr>
              <a:t>Žabljak</a:t>
            </a:r>
            <a:r>
              <a:rPr lang="en-US" sz="2400" b="1" dirty="0">
                <a:solidFill>
                  <a:schemeClr val="tx1"/>
                </a:solidFill>
                <a:effectLst>
                  <a:outerShdw blurRad="38100" dist="38100" dir="2700000" algn="tl">
                    <a:srgbClr val="000000">
                      <a:alpha val="43137"/>
                    </a:srgbClr>
                  </a:outerShdw>
                </a:effectLst>
              </a:rPr>
              <a:t> are: </a:t>
            </a:r>
            <a:r>
              <a:rPr lang="en-US" sz="2400" b="1" dirty="0">
                <a:solidFill>
                  <a:srgbClr val="FF0000"/>
                </a:solidFill>
                <a:effectLst>
                  <a:outerShdw blurRad="38100" dist="38100" dir="2700000" algn="tl">
                    <a:srgbClr val="000000">
                      <a:alpha val="43137"/>
                    </a:srgbClr>
                  </a:outerShdw>
                </a:effectLst>
              </a:rPr>
              <a:t>gravel, sand and stone</a:t>
            </a:r>
            <a:r>
              <a:rPr lang="en-US" sz="2400" b="1" dirty="0">
                <a:solidFill>
                  <a:schemeClr val="tx1"/>
                </a:solidFill>
                <a:effectLst>
                  <a:outerShdw blurRad="38100" dist="38100" dir="2700000" algn="tl">
                    <a:srgbClr val="000000">
                      <a:alpha val="43137"/>
                    </a:srgbClr>
                  </a:outerShdw>
                </a:effectLst>
              </a:rPr>
              <a:t>. Bearing in mind that the area of ​​the municipality is of glacial origin and that these raw materials are abundant, they represent a significant natural resource. </a:t>
            </a:r>
            <a:endParaRPr lang="sr-Latn-ME" sz="2400" b="1" dirty="0">
              <a:solidFill>
                <a:schemeClr val="tx1"/>
              </a:solidFill>
              <a:effectLst>
                <a:outerShdw blurRad="38100" dist="38100" dir="2700000" algn="tl">
                  <a:srgbClr val="000000">
                    <a:alpha val="43137"/>
                  </a:srgbClr>
                </a:outerShdw>
              </a:effectLst>
            </a:endParaRPr>
          </a:p>
          <a:p>
            <a:pPr marL="0" indent="0" algn="just">
              <a:buNone/>
            </a:pPr>
            <a:r>
              <a:rPr lang="en-US" sz="2400" b="1" dirty="0">
                <a:solidFill>
                  <a:srgbClr val="FF0000"/>
                </a:solidFill>
                <a:effectLst>
                  <a:outerShdw blurRad="38100" dist="38100" dir="2700000" algn="tl">
                    <a:srgbClr val="000000">
                      <a:alpha val="43137"/>
                    </a:srgbClr>
                  </a:outerShdw>
                </a:effectLst>
              </a:rPr>
              <a:t>Exploitation is carried out in two maidans</a:t>
            </a:r>
            <a:r>
              <a:rPr lang="en-US" sz="2400" b="1" dirty="0">
                <a:solidFill>
                  <a:schemeClr val="tx1"/>
                </a:solidFill>
                <a:effectLst>
                  <a:outerShdw blurRad="38100" dist="38100" dir="2700000" algn="tl">
                    <a:srgbClr val="000000">
                      <a:alpha val="43137"/>
                    </a:srgbClr>
                  </a:outerShdw>
                </a:effectLst>
              </a:rPr>
              <a:t>: </a:t>
            </a:r>
            <a:r>
              <a:rPr lang="en-US" sz="2400" b="1" dirty="0" err="1">
                <a:solidFill>
                  <a:schemeClr val="tx1"/>
                </a:solidFill>
                <a:effectLst>
                  <a:outerShdw blurRad="38100" dist="38100" dir="2700000" algn="tl">
                    <a:srgbClr val="000000">
                      <a:alpha val="43137"/>
                    </a:srgbClr>
                  </a:outerShdw>
                </a:effectLst>
              </a:rPr>
              <a:t>Njegovuđa</a:t>
            </a:r>
            <a:r>
              <a:rPr lang="en-US" sz="2400" b="1" dirty="0">
                <a:solidFill>
                  <a:schemeClr val="tx1"/>
                </a:solidFill>
                <a:effectLst>
                  <a:outerShdw blurRad="38100" dist="38100" dir="2700000" algn="tl">
                    <a:srgbClr val="000000">
                      <a:alpha val="43137"/>
                    </a:srgbClr>
                  </a:outerShdw>
                </a:effectLst>
              </a:rPr>
              <a:t> and </a:t>
            </a:r>
            <a:r>
              <a:rPr lang="en-US" sz="2400" b="1" dirty="0" err="1">
                <a:solidFill>
                  <a:schemeClr val="tx1"/>
                </a:solidFill>
                <a:effectLst>
                  <a:outerShdw blurRad="38100" dist="38100" dir="2700000" algn="tl">
                    <a:srgbClr val="000000">
                      <a:alpha val="43137"/>
                    </a:srgbClr>
                  </a:outerShdw>
                </a:effectLst>
              </a:rPr>
              <a:t>Razano</a:t>
            </a:r>
            <a:r>
              <a:rPr lang="en-US" sz="2400" b="1" dirty="0">
                <a:solidFill>
                  <a:schemeClr val="tx1"/>
                </a:solidFill>
                <a:effectLst>
                  <a:outerShdw blurRad="38100" dist="38100" dir="2700000" algn="tl">
                    <a:srgbClr val="000000">
                      <a:alpha val="43137"/>
                    </a:srgbClr>
                  </a:outerShdw>
                </a:effectLst>
              </a:rPr>
              <a:t> Polje. Existing raw materials have proven to be quite good building materials. So far, only experimental concessions have been allowed.</a:t>
            </a:r>
            <a:endParaRPr lang="en-GB" sz="2400" b="1" dirty="0">
              <a:solidFill>
                <a:schemeClr val="tx1"/>
              </a:solidFill>
              <a:effectLst>
                <a:outerShdw blurRad="38100" dist="38100" dir="2700000" algn="tl">
                  <a:srgbClr val="000000">
                    <a:alpha val="43137"/>
                  </a:srgbClr>
                </a:outerShdw>
              </a:effectLst>
            </a:endParaRPr>
          </a:p>
        </p:txBody>
      </p:sp>
      <p:sp>
        <p:nvSpPr>
          <p:cNvPr id="5" name="Title 3"/>
          <p:cNvSpPr>
            <a:spLocks noGrp="1"/>
          </p:cNvSpPr>
          <p:nvPr>
            <p:ph type="title"/>
          </p:nvPr>
        </p:nvSpPr>
        <p:spPr>
          <a:xfrm>
            <a:off x="687925" y="433610"/>
            <a:ext cx="8911687" cy="945025"/>
          </a:xfrm>
        </p:spPr>
        <p:txBody>
          <a:bodyPr/>
          <a:lstStyle/>
          <a:p>
            <a:r>
              <a:rPr lang="sr-Latn-ME" b="1" dirty="0">
                <a:ln w="19050">
                  <a:solidFill>
                    <a:schemeClr val="tx1"/>
                  </a:solidFill>
                </a:ln>
                <a:solidFill>
                  <a:srgbClr val="00B0F0"/>
                </a:solidFill>
                <a:effectLst>
                  <a:outerShdw blurRad="38100" dist="38100" dir="2700000" algn="tl">
                    <a:srgbClr val="000000">
                      <a:alpha val="43137"/>
                    </a:srgbClr>
                  </a:outerShdw>
                </a:effectLst>
              </a:rPr>
              <a:t>NATURAL RESURCES</a:t>
            </a:r>
            <a:endParaRPr lang="en-US" b="1" dirty="0">
              <a:ln w="19050">
                <a:solidFill>
                  <a:schemeClr val="tx1"/>
                </a:solidFill>
              </a:ln>
              <a:solidFill>
                <a:srgbClr val="00B0F0"/>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400063122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2" cstate="print">
            <a:alphaModFix amt="38000"/>
            <a:lum/>
          </a:blip>
          <a:srcRect/>
          <a:stretch>
            <a:fillRect t="-17000" b="-17000"/>
          </a:stretch>
        </a:blip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687925" y="3080378"/>
            <a:ext cx="10154114" cy="3301372"/>
          </a:xfrm>
        </p:spPr>
        <p:txBody>
          <a:bodyPr>
            <a:normAutofit/>
          </a:bodyPr>
          <a:lstStyle/>
          <a:p>
            <a:r>
              <a:rPr lang="sr-Latn-ME" b="1" dirty="0">
                <a:solidFill>
                  <a:schemeClr val="tx1"/>
                </a:solidFill>
                <a:effectLst>
                  <a:outerShdw blurRad="38100" dist="38100" dir="2700000" algn="tl">
                    <a:srgbClr val="000000">
                      <a:alpha val="43137"/>
                    </a:srgbClr>
                  </a:outerShdw>
                </a:effectLst>
              </a:rPr>
              <a:t>LARGE AGRICULTURAL AREAS</a:t>
            </a:r>
          </a:p>
          <a:p>
            <a:pPr marL="0" indent="0" algn="just">
              <a:buNone/>
            </a:pPr>
            <a:r>
              <a:rPr lang="en-US" b="1" dirty="0">
                <a:solidFill>
                  <a:schemeClr val="tx1"/>
                </a:solidFill>
                <a:effectLst>
                  <a:outerShdw blurRad="38100" dist="38100" dir="2700000" algn="tl">
                    <a:srgbClr val="000000">
                      <a:alpha val="43137"/>
                    </a:srgbClr>
                  </a:outerShdw>
                </a:effectLst>
              </a:rPr>
              <a:t>Land is one of the main factors in agricultural production in this area. Large agricultural areas provide </a:t>
            </a:r>
            <a:r>
              <a:rPr lang="en-US" b="1" dirty="0">
                <a:solidFill>
                  <a:srgbClr val="FF0000"/>
                </a:solidFill>
                <a:effectLst>
                  <a:outerShdw blurRad="38100" dist="38100" dir="2700000" algn="tl">
                    <a:srgbClr val="000000">
                      <a:alpha val="43137"/>
                    </a:srgbClr>
                  </a:outerShdw>
                </a:effectLst>
              </a:rPr>
              <a:t>opportunities for the development of agriculture, animal husbandry and farming</a:t>
            </a:r>
            <a:r>
              <a:rPr lang="en-US" b="1" dirty="0">
                <a:solidFill>
                  <a:schemeClr val="tx1"/>
                </a:solidFill>
                <a:effectLst>
                  <a:outerShdw blurRad="38100" dist="38100" dir="2700000" algn="tl">
                    <a:srgbClr val="000000">
                      <a:alpha val="43137"/>
                    </a:srgbClr>
                  </a:outerShdw>
                </a:effectLst>
              </a:rPr>
              <a:t>. The development of agriculture has recently stagnated due to the fact that agriculture is exclusively carried out by elderly household</a:t>
            </a:r>
            <a:endParaRPr lang="sr-Latn-ME" b="1" dirty="0">
              <a:solidFill>
                <a:schemeClr val="tx1"/>
              </a:solidFill>
              <a:effectLst>
                <a:outerShdw blurRad="38100" dist="38100" dir="2700000" algn="tl">
                  <a:srgbClr val="000000">
                    <a:alpha val="43137"/>
                  </a:srgbClr>
                </a:outerShdw>
              </a:effectLst>
            </a:endParaRPr>
          </a:p>
          <a:p>
            <a:pPr marL="0" indent="0" algn="just">
              <a:buNone/>
            </a:pPr>
            <a:r>
              <a:rPr lang="en-US" b="1" dirty="0">
                <a:solidFill>
                  <a:schemeClr val="tx1"/>
                </a:solidFill>
                <a:effectLst>
                  <a:outerShdw blurRad="38100" dist="38100" dir="2700000" algn="tl">
                    <a:srgbClr val="000000">
                      <a:alpha val="43137"/>
                    </a:srgbClr>
                  </a:outerShdw>
                </a:effectLst>
              </a:rPr>
              <a:t>Bearing in mind the possibilities for agricultural production, </a:t>
            </a:r>
            <a:r>
              <a:rPr lang="en-US" b="1" dirty="0">
                <a:solidFill>
                  <a:srgbClr val="FF0000"/>
                </a:solidFill>
                <a:effectLst>
                  <a:outerShdw blurRad="38100" dist="38100" dir="2700000" algn="tl">
                    <a:srgbClr val="000000">
                      <a:alpha val="43137"/>
                    </a:srgbClr>
                  </a:outerShdw>
                </a:effectLst>
              </a:rPr>
              <a:t>in practice it has proven to be economically justified organic production</a:t>
            </a:r>
            <a:r>
              <a:rPr lang="en-US" b="1" dirty="0">
                <a:solidFill>
                  <a:schemeClr val="tx1"/>
                </a:solidFill>
                <a:effectLst>
                  <a:outerShdw blurRad="38100" dist="38100" dir="2700000" algn="tl">
                    <a:srgbClr val="000000">
                      <a:alpha val="43137"/>
                    </a:srgbClr>
                  </a:outerShdw>
                </a:effectLst>
              </a:rPr>
              <a:t>, both in farming and in animal husbandry. There are already entrepreneurs who have certificates for organic production. Agricultural land mainly consists of pastures and meadows, with smaller areas represented by arable land and gardens.</a:t>
            </a:r>
            <a:endParaRPr lang="en-GB" b="1" dirty="0">
              <a:solidFill>
                <a:schemeClr val="tx1"/>
              </a:solidFill>
              <a:effectLst>
                <a:outerShdw blurRad="38100" dist="38100" dir="2700000" algn="tl">
                  <a:srgbClr val="000000">
                    <a:alpha val="43137"/>
                  </a:srgbClr>
                </a:outerShdw>
              </a:effectLst>
            </a:endParaRPr>
          </a:p>
        </p:txBody>
      </p:sp>
      <p:sp>
        <p:nvSpPr>
          <p:cNvPr id="5" name="Title 3"/>
          <p:cNvSpPr>
            <a:spLocks noGrp="1"/>
          </p:cNvSpPr>
          <p:nvPr>
            <p:ph type="title"/>
          </p:nvPr>
        </p:nvSpPr>
        <p:spPr>
          <a:xfrm>
            <a:off x="687925" y="1795685"/>
            <a:ext cx="8911687" cy="945025"/>
          </a:xfrm>
        </p:spPr>
        <p:txBody>
          <a:bodyPr/>
          <a:lstStyle/>
          <a:p>
            <a:r>
              <a:rPr lang="sr-Latn-ME" b="1" dirty="0">
                <a:ln w="19050">
                  <a:solidFill>
                    <a:schemeClr val="tx1"/>
                  </a:solidFill>
                </a:ln>
                <a:solidFill>
                  <a:srgbClr val="00B0F0"/>
                </a:solidFill>
                <a:effectLst>
                  <a:outerShdw blurRad="38100" dist="38100" dir="2700000" algn="tl">
                    <a:srgbClr val="000000">
                      <a:alpha val="43137"/>
                    </a:srgbClr>
                  </a:outerShdw>
                </a:effectLst>
              </a:rPr>
              <a:t>NATURAL RESURCES</a:t>
            </a:r>
            <a:endParaRPr lang="en-US" b="1" dirty="0">
              <a:ln w="19050">
                <a:solidFill>
                  <a:schemeClr val="tx1"/>
                </a:solidFill>
              </a:ln>
              <a:solidFill>
                <a:srgbClr val="00B0F0"/>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62713529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2" cstate="print">
            <a:alphaModFix amt="38000"/>
            <a:lum/>
          </a:blip>
          <a:srcRect/>
          <a:stretch>
            <a:fillRect/>
          </a:stretch>
        </a:blip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897475" y="2752725"/>
            <a:ext cx="10196317" cy="3048000"/>
          </a:xfrm>
          <a:noFill/>
          <a:ln>
            <a:noFill/>
          </a:ln>
        </p:spPr>
        <p:txBody>
          <a:bodyPr>
            <a:noAutofit/>
          </a:bodyPr>
          <a:lstStyle/>
          <a:p>
            <a:pPr marL="0" indent="0" algn="just">
              <a:buNone/>
            </a:pPr>
            <a:r>
              <a:rPr lang="en-US" sz="2000" b="1" dirty="0">
                <a:solidFill>
                  <a:schemeClr val="tx1"/>
                </a:solidFill>
                <a:effectLst>
                  <a:outerShdw blurRad="38100" dist="38100" dir="2700000" algn="tl">
                    <a:srgbClr val="000000">
                      <a:alpha val="43137"/>
                    </a:srgbClr>
                  </a:outerShdw>
                </a:effectLst>
              </a:rPr>
              <a:t>As a </a:t>
            </a:r>
            <a:r>
              <a:rPr lang="en-US" sz="2000" b="1" dirty="0">
                <a:solidFill>
                  <a:srgbClr val="FF0000"/>
                </a:solidFill>
                <a:effectLst>
                  <a:outerShdw blurRad="38100" dist="38100" dir="2700000" algn="tl">
                    <a:srgbClr val="000000">
                      <a:alpha val="43137"/>
                    </a:srgbClr>
                  </a:outerShdw>
                </a:effectLst>
              </a:rPr>
              <a:t>small and very open economic system</a:t>
            </a:r>
            <a:r>
              <a:rPr lang="en-US" sz="2000" b="1" dirty="0">
                <a:solidFill>
                  <a:schemeClr val="tx1"/>
                </a:solidFill>
                <a:effectLst>
                  <a:outerShdw blurRad="38100" dist="38100" dir="2700000" algn="tl">
                    <a:srgbClr val="000000">
                      <a:alpha val="43137"/>
                    </a:srgbClr>
                  </a:outerShdw>
                </a:effectLst>
              </a:rPr>
              <a:t>, Montenegro has the </a:t>
            </a:r>
            <a:r>
              <a:rPr lang="en-US" sz="2000" b="1" dirty="0">
                <a:solidFill>
                  <a:srgbClr val="FF0000"/>
                </a:solidFill>
                <a:effectLst>
                  <a:outerShdw blurRad="38100" dist="38100" dir="2700000" algn="tl">
                    <a:srgbClr val="000000">
                      <a:alpha val="43137"/>
                    </a:srgbClr>
                  </a:outerShdw>
                </a:effectLst>
              </a:rPr>
              <a:t>ability to quickly adapt </a:t>
            </a:r>
            <a:r>
              <a:rPr lang="en-US" sz="2000" b="1" dirty="0">
                <a:solidFill>
                  <a:schemeClr val="tx1"/>
                </a:solidFill>
                <a:effectLst>
                  <a:outerShdw blurRad="38100" dist="38100" dir="2700000" algn="tl">
                    <a:srgbClr val="000000">
                      <a:alpha val="43137"/>
                    </a:srgbClr>
                  </a:outerShdw>
                </a:effectLst>
              </a:rPr>
              <a:t>to world trends in direct foreign investment. Therefore, the investment environment as a whole has improved. </a:t>
            </a:r>
            <a:endParaRPr lang="sr-Latn-ME" sz="2000" b="1" dirty="0">
              <a:solidFill>
                <a:schemeClr val="tx1"/>
              </a:solidFill>
              <a:effectLst>
                <a:outerShdw blurRad="38100" dist="38100" dir="2700000" algn="tl">
                  <a:srgbClr val="000000">
                    <a:alpha val="43137"/>
                  </a:srgbClr>
                </a:outerShdw>
              </a:effectLst>
            </a:endParaRPr>
          </a:p>
          <a:p>
            <a:pPr marL="0" indent="0" algn="just">
              <a:buNone/>
            </a:pPr>
            <a:r>
              <a:rPr lang="en-US" sz="2000" b="1" dirty="0">
                <a:solidFill>
                  <a:schemeClr val="tx1"/>
                </a:solidFill>
                <a:effectLst>
                  <a:outerShdw blurRad="38100" dist="38100" dir="2700000" algn="tl">
                    <a:srgbClr val="000000">
                      <a:alpha val="43137"/>
                    </a:srgbClr>
                  </a:outerShdw>
                </a:effectLst>
              </a:rPr>
              <a:t>According to an analysis that was done in Slovenia</a:t>
            </a:r>
            <a:r>
              <a:rPr lang="sr-Latn-ME" sz="2000" b="1" dirty="0">
                <a:solidFill>
                  <a:schemeClr val="tx1"/>
                </a:solidFill>
                <a:effectLst>
                  <a:outerShdw blurRad="38100" dist="38100" dir="2700000" algn="tl">
                    <a:srgbClr val="000000">
                      <a:alpha val="43137"/>
                    </a:srgbClr>
                  </a:outerShdw>
                </a:effectLst>
              </a:rPr>
              <a:t>,</a:t>
            </a:r>
            <a:r>
              <a:rPr lang="en-US" sz="2000" b="1" dirty="0">
                <a:solidFill>
                  <a:schemeClr val="tx1"/>
                </a:solidFill>
                <a:effectLst>
                  <a:outerShdw blurRad="38100" dist="38100" dir="2700000" algn="tl">
                    <a:srgbClr val="000000">
                      <a:alpha val="43137"/>
                    </a:srgbClr>
                  </a:outerShdw>
                </a:effectLst>
              </a:rPr>
              <a:t> a few years ago</a:t>
            </a:r>
            <a:r>
              <a:rPr lang="sr-Latn-ME" sz="2000" b="1" dirty="0">
                <a:solidFill>
                  <a:schemeClr val="tx1"/>
                </a:solidFill>
                <a:effectLst>
                  <a:outerShdw blurRad="38100" dist="38100" dir="2700000" algn="tl">
                    <a:srgbClr val="000000">
                      <a:alpha val="43137"/>
                    </a:srgbClr>
                  </a:outerShdw>
                </a:effectLst>
              </a:rPr>
              <a:t>,</a:t>
            </a:r>
            <a:r>
              <a:rPr lang="en-US" sz="2000" b="1" dirty="0">
                <a:solidFill>
                  <a:schemeClr val="tx1"/>
                </a:solidFill>
                <a:effectLst>
                  <a:outerShdw blurRad="38100" dist="38100" dir="2700000" algn="tl">
                    <a:srgbClr val="000000">
                      <a:alpha val="43137"/>
                    </a:srgbClr>
                  </a:outerShdw>
                </a:effectLst>
              </a:rPr>
              <a:t> on the perspective of potential investments in Montenegro, </a:t>
            </a:r>
            <a:r>
              <a:rPr lang="en-US" sz="2000" b="1" dirty="0" err="1">
                <a:solidFill>
                  <a:srgbClr val="FF0000"/>
                </a:solidFill>
                <a:effectLst>
                  <a:outerShdw blurRad="38100" dist="38100" dir="2700000" algn="tl">
                    <a:srgbClr val="000000">
                      <a:alpha val="43137"/>
                    </a:srgbClr>
                  </a:outerShdw>
                </a:effectLst>
              </a:rPr>
              <a:t>Žabljak</a:t>
            </a:r>
            <a:r>
              <a:rPr lang="en-US" sz="2000" b="1" dirty="0">
                <a:solidFill>
                  <a:srgbClr val="FF0000"/>
                </a:solidFill>
                <a:effectLst>
                  <a:outerShdw blurRad="38100" dist="38100" dir="2700000" algn="tl">
                    <a:srgbClr val="000000">
                      <a:alpha val="43137"/>
                    </a:srgbClr>
                  </a:outerShdw>
                </a:effectLst>
              </a:rPr>
              <a:t> was placed at the top of the pyramid!</a:t>
            </a:r>
            <a:r>
              <a:rPr lang="en-US" sz="2000" b="1" dirty="0">
                <a:solidFill>
                  <a:schemeClr val="tx1"/>
                </a:solidFill>
                <a:effectLst>
                  <a:outerShdw blurRad="38100" dist="38100" dir="2700000" algn="tl">
                    <a:srgbClr val="000000">
                      <a:alpha val="43137"/>
                    </a:srgbClr>
                  </a:outerShdw>
                </a:effectLst>
              </a:rPr>
              <a:t> </a:t>
            </a:r>
            <a:r>
              <a:rPr lang="en-US" dirty="0">
                <a:solidFill>
                  <a:schemeClr val="tx1"/>
                </a:solidFill>
              </a:rPr>
              <a:t>That official recommendation given to their companies in Slovenia has already started some Slovenian projects in </a:t>
            </a:r>
            <a:r>
              <a:rPr lang="en-US" dirty="0" err="1">
                <a:solidFill>
                  <a:schemeClr val="tx1"/>
                </a:solidFill>
              </a:rPr>
              <a:t>Žabljak</a:t>
            </a:r>
            <a:r>
              <a:rPr lang="en-US" dirty="0">
                <a:solidFill>
                  <a:schemeClr val="tx1"/>
                </a:solidFill>
              </a:rPr>
              <a:t> and in New investment projects are under discussion. </a:t>
            </a:r>
            <a:endParaRPr lang="sr-Latn-ME" dirty="0">
              <a:solidFill>
                <a:schemeClr val="tx1"/>
              </a:solidFill>
            </a:endParaRPr>
          </a:p>
          <a:p>
            <a:pPr marL="0" indent="0" algn="just">
              <a:buNone/>
            </a:pPr>
            <a:r>
              <a:rPr lang="en-US" sz="2000" b="1" dirty="0">
                <a:solidFill>
                  <a:srgbClr val="FF0000"/>
                </a:solidFill>
                <a:effectLst>
                  <a:outerShdw blurRad="38100" dist="38100" dir="2700000" algn="tl">
                    <a:srgbClr val="000000">
                      <a:alpha val="43137"/>
                    </a:srgbClr>
                  </a:outerShdw>
                </a:effectLst>
              </a:rPr>
              <a:t>Perfect conditions and predispositions for investments</a:t>
            </a:r>
            <a:r>
              <a:rPr lang="en-US" sz="2000" b="1" dirty="0">
                <a:solidFill>
                  <a:schemeClr val="tx1"/>
                </a:solidFill>
                <a:effectLst>
                  <a:outerShdw blurRad="38100" dist="38100" dir="2700000" algn="tl">
                    <a:srgbClr val="000000">
                      <a:alpha val="43137"/>
                    </a:srgbClr>
                  </a:outerShdw>
                </a:effectLst>
              </a:rPr>
              <a:t> in tourism, agriculture and wood processing industry.</a:t>
            </a:r>
            <a:endParaRPr lang="en-GB" sz="2000" b="1" dirty="0">
              <a:solidFill>
                <a:schemeClr val="tx1"/>
              </a:solidFill>
              <a:effectLst>
                <a:outerShdw blurRad="38100" dist="38100" dir="2700000" algn="tl">
                  <a:srgbClr val="000000">
                    <a:alpha val="43137"/>
                  </a:srgbClr>
                </a:outerShdw>
              </a:effectLst>
            </a:endParaRPr>
          </a:p>
        </p:txBody>
      </p:sp>
      <p:sp>
        <p:nvSpPr>
          <p:cNvPr id="5" name="Title 3"/>
          <p:cNvSpPr>
            <a:spLocks noGrp="1"/>
          </p:cNvSpPr>
          <p:nvPr>
            <p:ph type="title"/>
          </p:nvPr>
        </p:nvSpPr>
        <p:spPr>
          <a:xfrm>
            <a:off x="897475" y="1807700"/>
            <a:ext cx="8911687" cy="945025"/>
          </a:xfrm>
        </p:spPr>
        <p:txBody>
          <a:bodyPr/>
          <a:lstStyle/>
          <a:p>
            <a:r>
              <a:rPr lang="sr-Latn-ME" b="1" dirty="0">
                <a:ln w="19050">
                  <a:solidFill>
                    <a:schemeClr val="tx1"/>
                  </a:solidFill>
                </a:ln>
                <a:solidFill>
                  <a:srgbClr val="00B0F0"/>
                </a:solidFill>
                <a:effectLst>
                  <a:outerShdw blurRad="38100" dist="38100" dir="2700000" algn="tl">
                    <a:srgbClr val="000000">
                      <a:alpha val="43137"/>
                    </a:srgbClr>
                  </a:outerShdw>
                </a:effectLst>
              </a:rPr>
              <a:t>WHY INVEST IN ZABLJAK?</a:t>
            </a:r>
            <a:endParaRPr lang="en-US" b="1" dirty="0">
              <a:ln w="19050">
                <a:solidFill>
                  <a:schemeClr val="tx1"/>
                </a:solidFill>
              </a:ln>
              <a:solidFill>
                <a:srgbClr val="00B0F0"/>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320444381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2" cstate="print">
            <a:alphaModFix amt="38000"/>
            <a:lum/>
          </a:blip>
          <a:srcRect/>
          <a:stretch>
            <a:fillRect/>
          </a:stretch>
        </a:blip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838200" y="1877767"/>
            <a:ext cx="10515600" cy="4708771"/>
          </a:xfrm>
        </p:spPr>
        <p:txBody>
          <a:bodyPr>
            <a:noAutofit/>
          </a:bodyPr>
          <a:lstStyle/>
          <a:p>
            <a:pPr algn="just"/>
            <a:r>
              <a:rPr lang="sr-Latn-ME" b="1" dirty="0">
                <a:solidFill>
                  <a:srgbClr val="FF0000"/>
                </a:solidFill>
                <a:effectLst>
                  <a:outerShdw blurRad="38100" dist="38100" dir="2700000" algn="tl">
                    <a:srgbClr val="000000">
                      <a:alpha val="43137"/>
                    </a:srgbClr>
                  </a:outerShdw>
                </a:effectLst>
              </a:rPr>
              <a:t>BENEFITS FOR INVESTORS THAT MONTENEGRO OFFERS</a:t>
            </a:r>
          </a:p>
          <a:p>
            <a:pPr marL="0" indent="0" algn="just">
              <a:buNone/>
            </a:pPr>
            <a:r>
              <a:rPr lang="en-US" b="1" dirty="0">
                <a:solidFill>
                  <a:schemeClr val="tx1"/>
                </a:solidFill>
                <a:effectLst>
                  <a:outerShdw blurRad="38100" dist="38100" dir="2700000" algn="tl">
                    <a:srgbClr val="000000">
                      <a:alpha val="43137"/>
                    </a:srgbClr>
                  </a:outerShdw>
                </a:effectLst>
              </a:rPr>
              <a:t>Political, monetary and macroeconomic stability</a:t>
            </a:r>
          </a:p>
          <a:p>
            <a:pPr marL="0" indent="0" algn="just">
              <a:buNone/>
            </a:pPr>
            <a:r>
              <a:rPr lang="en-US" b="1" dirty="0">
                <a:solidFill>
                  <a:schemeClr val="tx1"/>
                </a:solidFill>
                <a:effectLst>
                  <a:outerShdw blurRad="38100" dist="38100" dir="2700000" algn="tl">
                    <a:srgbClr val="000000">
                      <a:alpha val="43137"/>
                    </a:srgbClr>
                  </a:outerShdw>
                </a:effectLst>
              </a:rPr>
              <a:t>Simple START UP</a:t>
            </a:r>
          </a:p>
          <a:p>
            <a:pPr marL="0" indent="0" algn="just">
              <a:buNone/>
            </a:pPr>
            <a:r>
              <a:rPr lang="en-US" b="1" dirty="0">
                <a:solidFill>
                  <a:schemeClr val="tx1"/>
                </a:solidFill>
                <a:effectLst>
                  <a:outerShdw blurRad="38100" dist="38100" dir="2700000" algn="tl">
                    <a:srgbClr val="000000">
                      <a:alpha val="43137"/>
                    </a:srgbClr>
                  </a:outerShdw>
                </a:effectLst>
              </a:rPr>
              <a:t>Liberal economic regime of foreign trade,</a:t>
            </a:r>
          </a:p>
          <a:p>
            <a:pPr marL="0" indent="0" algn="just">
              <a:buNone/>
            </a:pPr>
            <a:r>
              <a:rPr lang="en-US" b="1" dirty="0">
                <a:solidFill>
                  <a:schemeClr val="tx1"/>
                </a:solidFill>
                <a:effectLst>
                  <a:outerShdw blurRad="38100" dist="38100" dir="2700000" algn="tl">
                    <a:srgbClr val="000000">
                      <a:alpha val="43137"/>
                    </a:srgbClr>
                  </a:outerShdw>
                </a:effectLst>
              </a:rPr>
              <a:t>Favorable tax policy </a:t>
            </a:r>
          </a:p>
          <a:p>
            <a:pPr marL="0" indent="0" algn="just">
              <a:buNone/>
            </a:pPr>
            <a:r>
              <a:rPr lang="en-US" b="1" dirty="0">
                <a:solidFill>
                  <a:schemeClr val="tx1"/>
                </a:solidFill>
                <a:effectLst>
                  <a:outerShdw blurRad="38100" dist="38100" dir="2700000" algn="tl">
                    <a:srgbClr val="000000">
                      <a:alpha val="43137"/>
                    </a:srgbClr>
                  </a:outerShdw>
                </a:effectLst>
              </a:rPr>
              <a:t>International accounting standards</a:t>
            </a:r>
          </a:p>
          <a:p>
            <a:pPr marL="0" indent="0" algn="just">
              <a:buNone/>
            </a:pPr>
            <a:r>
              <a:rPr lang="en-US" b="1" dirty="0">
                <a:solidFill>
                  <a:schemeClr val="tx1"/>
                </a:solidFill>
                <a:effectLst>
                  <a:outerShdw blurRad="38100" dist="38100" dir="2700000" algn="tl">
                    <a:srgbClr val="000000">
                      <a:alpha val="43137"/>
                    </a:srgbClr>
                  </a:outerShdw>
                </a:effectLst>
              </a:rPr>
              <a:t>Growth of economic freedoms</a:t>
            </a:r>
          </a:p>
          <a:p>
            <a:pPr marL="0" indent="0" algn="just">
              <a:buNone/>
            </a:pPr>
            <a:r>
              <a:rPr lang="en-US" b="1" dirty="0">
                <a:solidFill>
                  <a:schemeClr val="tx1"/>
                </a:solidFill>
                <a:effectLst>
                  <a:outerShdw blurRad="38100" dist="38100" dir="2700000" algn="tl">
                    <a:srgbClr val="000000">
                      <a:alpha val="43137"/>
                    </a:srgbClr>
                  </a:outerShdw>
                </a:effectLst>
              </a:rPr>
              <a:t>Geographical location and climatic conditions</a:t>
            </a:r>
          </a:p>
          <a:p>
            <a:pPr marL="0" indent="0" algn="just">
              <a:buNone/>
            </a:pPr>
            <a:r>
              <a:rPr lang="en-US" b="1" dirty="0">
                <a:solidFill>
                  <a:schemeClr val="tx1"/>
                </a:solidFill>
                <a:effectLst>
                  <a:outerShdw blurRad="38100" dist="38100" dir="2700000" algn="tl">
                    <a:srgbClr val="000000">
                      <a:alpha val="43137"/>
                    </a:srgbClr>
                  </a:outerShdw>
                </a:effectLst>
              </a:rPr>
              <a:t>On the basis of the principle (member) of the World Trade Organization, Montenegro is a signatory to multilateral and bilateral agreements - the Stabilization and Association Agreement with the European Union, CEFTA 2006, EFTA, Russia, Belarus and Turkey, which enables it to accumulate origins and duty-free trade with around 800 million consumer</a:t>
            </a:r>
            <a:r>
              <a:rPr lang="en-US" b="1" dirty="0">
                <a:solidFill>
                  <a:schemeClr val="tx1"/>
                </a:solidFill>
              </a:rPr>
              <a:t>.</a:t>
            </a:r>
            <a:endParaRPr lang="en-GB" b="1" dirty="0">
              <a:solidFill>
                <a:schemeClr val="tx1"/>
              </a:solidFill>
            </a:endParaRPr>
          </a:p>
        </p:txBody>
      </p:sp>
      <p:sp>
        <p:nvSpPr>
          <p:cNvPr id="5" name="Title 3"/>
          <p:cNvSpPr>
            <a:spLocks noGrp="1"/>
          </p:cNvSpPr>
          <p:nvPr>
            <p:ph type="title"/>
          </p:nvPr>
        </p:nvSpPr>
        <p:spPr>
          <a:xfrm>
            <a:off x="838200" y="426575"/>
            <a:ext cx="8911687" cy="945025"/>
          </a:xfrm>
        </p:spPr>
        <p:txBody>
          <a:bodyPr/>
          <a:lstStyle/>
          <a:p>
            <a:r>
              <a:rPr lang="sr-Latn-ME" b="1" dirty="0">
                <a:ln w="19050">
                  <a:solidFill>
                    <a:schemeClr val="tx1"/>
                  </a:solidFill>
                </a:ln>
                <a:solidFill>
                  <a:srgbClr val="00B0F0"/>
                </a:solidFill>
                <a:effectLst>
                  <a:outerShdw blurRad="38100" dist="38100" dir="2700000" algn="tl">
                    <a:srgbClr val="000000">
                      <a:alpha val="43137"/>
                    </a:srgbClr>
                  </a:outerShdw>
                </a:effectLst>
              </a:rPr>
              <a:t>WHY INVEST IN ZABLJAK?</a:t>
            </a:r>
            <a:endParaRPr lang="en-US" b="1" dirty="0">
              <a:ln w="19050">
                <a:solidFill>
                  <a:schemeClr val="tx1"/>
                </a:solidFill>
              </a:ln>
              <a:solidFill>
                <a:srgbClr val="00B0F0"/>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2956612866"/>
      </p:ext>
    </p:extLst>
  </p:cSld>
  <p:clrMapOvr>
    <a:masterClrMapping/>
  </p:clrMapOvr>
</p:sld>
</file>

<file path=ppt/theme/theme1.xml><?xml version="1.0" encoding="utf-8"?>
<a:theme xmlns:a="http://schemas.openxmlformats.org/drawingml/2006/main" name="Wisp">
  <a:themeElements>
    <a:clrScheme name="Wisp">
      <a:dk1>
        <a:sysClr val="windowText" lastClr="000000"/>
      </a:dk1>
      <a:lt1>
        <a:sysClr val="window" lastClr="FFFFFF"/>
      </a:lt1>
      <a:dk2>
        <a:srgbClr val="766F54"/>
      </a:dk2>
      <a:lt2>
        <a:srgbClr val="E3EACF"/>
      </a:lt2>
      <a:accent1>
        <a:srgbClr val="A53010"/>
      </a:accent1>
      <a:accent2>
        <a:srgbClr val="DE7E18"/>
      </a:accent2>
      <a:accent3>
        <a:srgbClr val="9F8351"/>
      </a:accent3>
      <a:accent4>
        <a:srgbClr val="728653"/>
      </a:accent4>
      <a:accent5>
        <a:srgbClr val="92AA4C"/>
      </a:accent5>
      <a:accent6>
        <a:srgbClr val="6AAC91"/>
      </a:accent6>
      <a:hlink>
        <a:srgbClr val="FB4A18"/>
      </a:hlink>
      <a:folHlink>
        <a:srgbClr val="FB9318"/>
      </a:folHlink>
    </a:clrScheme>
    <a:fontScheme name="Wisp">
      <a:majorFont>
        <a:latin typeface="Century Gothic"/>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Wisp">
      <a:fillStyleLst>
        <a:solidFill>
          <a:schemeClr val="phClr"/>
        </a:solidFill>
        <a:solidFill>
          <a:schemeClr val="phClr">
            <a:tint val="70000"/>
            <a:lumMod val="104000"/>
          </a:schemeClr>
        </a:solidFill>
        <a:gradFill rotWithShape="1">
          <a:gsLst>
            <a:gs pos="0">
              <a:schemeClr val="phClr">
                <a:tint val="96000"/>
                <a:lumMod val="104000"/>
              </a:schemeClr>
            </a:gs>
            <a:gs pos="100000">
              <a:schemeClr val="phClr">
                <a:shade val="98000"/>
                <a:lumMod val="94000"/>
              </a:schemeClr>
            </a:gs>
          </a:gsLst>
          <a:lin ang="5400000" scaled="0"/>
        </a:gradFill>
      </a:fillStyleLst>
      <a:lnStyleLst>
        <a:ln w="9525" cap="rnd" cmpd="sng" algn="ctr">
          <a:solidFill>
            <a:schemeClr val="phClr">
              <a:shade val="90000"/>
            </a:schemeClr>
          </a:solidFill>
          <a:prstDash val="solid"/>
        </a:ln>
        <a:ln w="15875" cap="rnd" cmpd="sng" algn="ctr">
          <a:solidFill>
            <a:schemeClr val="phClr"/>
          </a:solidFill>
          <a:prstDash val="solid"/>
        </a:ln>
        <a:ln w="22225" cap="rnd" cmpd="sng" algn="ctr">
          <a:solidFill>
            <a:schemeClr val="phClr"/>
          </a:solidFill>
          <a:prstDash val="solid"/>
        </a:ln>
      </a:lnStyleLst>
      <a:effectStyleLst>
        <a:effectStyle>
          <a:effectLst/>
        </a:effectStyle>
        <a:effectStyle>
          <a:effectLst>
            <a:outerShdw blurRad="38100" dist="25400" dir="5400000" rotWithShape="0">
              <a:srgbClr val="000000">
                <a:alpha val="25000"/>
              </a:srgbClr>
            </a:outerShdw>
          </a:effectLst>
        </a:effectStyle>
        <a:effectStyle>
          <a:effectLst>
            <a:outerShdw blurRad="50800" dist="38100" dir="5400000" rotWithShape="0">
              <a:srgbClr val="000000">
                <a:alpha val="60000"/>
              </a:srgbClr>
            </a:outerShdw>
          </a:effectLst>
        </a:effectStyle>
      </a:effectStyleLst>
      <a:bgFillStyleLst>
        <a:solidFill>
          <a:schemeClr val="phClr"/>
        </a:solidFill>
        <a:gradFill rotWithShape="1">
          <a:gsLst>
            <a:gs pos="0">
              <a:schemeClr val="phClr">
                <a:tint val="90000"/>
                <a:lumMod val="120000"/>
              </a:schemeClr>
            </a:gs>
            <a:gs pos="100000">
              <a:schemeClr val="phClr">
                <a:shade val="98000"/>
                <a:satMod val="120000"/>
                <a:lumMod val="98000"/>
              </a:schemeClr>
            </a:gs>
          </a:gsLst>
          <a:lin ang="5400000" scaled="0"/>
        </a:gradFill>
        <a:gradFill rotWithShape="1">
          <a:gsLst>
            <a:gs pos="0">
              <a:schemeClr val="phClr">
                <a:tint val="90000"/>
                <a:satMod val="92000"/>
                <a:lumMod val="120000"/>
              </a:schemeClr>
            </a:gs>
            <a:gs pos="100000">
              <a:schemeClr val="phClr">
                <a:shade val="98000"/>
                <a:satMod val="120000"/>
                <a:lumMod val="98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Wisp" id="{7CB32D59-10C0-40DD-B7BD-2E94284A981C}" vid="{24B1A44C-C006-48B2-A4D7-E5549B3D8CD4}"/>
    </a:ext>
  </a:extLst>
</a:theme>
</file>

<file path=docProps/app.xml><?xml version="1.0" encoding="utf-8"?>
<Properties xmlns="http://schemas.openxmlformats.org/officeDocument/2006/extended-properties" xmlns:vt="http://schemas.openxmlformats.org/officeDocument/2006/docPropsVTypes">
  <Template>Wisp</Template>
  <TotalTime>3233</TotalTime>
  <Words>3138</Words>
  <Application>Microsoft Office PowerPoint</Application>
  <PresentationFormat>Widescreen</PresentationFormat>
  <Paragraphs>223</Paragraphs>
  <Slides>23</Slides>
  <Notes>0</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23</vt:i4>
      </vt:variant>
    </vt:vector>
  </HeadingPairs>
  <TitlesOfParts>
    <vt:vector size="28" baseType="lpstr">
      <vt:lpstr>Arial</vt:lpstr>
      <vt:lpstr>Century Gothic</vt:lpstr>
      <vt:lpstr>Times New Roman</vt:lpstr>
      <vt:lpstr>Wingdings 3</vt:lpstr>
      <vt:lpstr>Wisp</vt:lpstr>
      <vt:lpstr>MUNICIPALITY OF ŽABLJAK Investment-development potentials </vt:lpstr>
      <vt:lpstr>GENERAL INFORMATION</vt:lpstr>
      <vt:lpstr>NATURAL RESURCES</vt:lpstr>
      <vt:lpstr>NATURAL RESURCES</vt:lpstr>
      <vt:lpstr>NATURAL RESURCES</vt:lpstr>
      <vt:lpstr>NATURAL RESURCES</vt:lpstr>
      <vt:lpstr>NATURAL RESURCES</vt:lpstr>
      <vt:lpstr>WHY INVEST IN ZABLJAK?</vt:lpstr>
      <vt:lpstr>WHY INVEST IN ZABLJAK?</vt:lpstr>
      <vt:lpstr>Incentive measures offered at the state level for existing businessmen and new investors </vt:lpstr>
      <vt:lpstr>Benefits that the Municipality of Žabljak offers  </vt:lpstr>
      <vt:lpstr>Business zones/industrial locations  </vt:lpstr>
      <vt:lpstr>Business zones/industrial locations  </vt:lpstr>
      <vt:lpstr>Business zones/industrial locations  </vt:lpstr>
      <vt:lpstr>GREENFIELD LOCATIONS</vt:lpstr>
      <vt:lpstr>BROWNFIELD LOCATIONS</vt:lpstr>
      <vt:lpstr>Business info center</vt:lpstr>
      <vt:lpstr>PowerPoint Presentation</vt:lpstr>
      <vt:lpstr>Tourist zones </vt:lpstr>
      <vt:lpstr>AGRICULTURAL POTENTIALS</vt:lpstr>
      <vt:lpstr>Road infrastructure and traffic communication </vt:lpstr>
      <vt:lpstr>Road infrastructure and traffic communication </vt:lpstr>
      <vt:lpstr>MUNICIPALITY OF ŽABLJAK Investment-development potentials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General information</dc:title>
  <dc:creator>Windows User</dc:creator>
  <cp:lastModifiedBy>This PC</cp:lastModifiedBy>
  <cp:revision>181</cp:revision>
  <dcterms:created xsi:type="dcterms:W3CDTF">2019-04-29T19:58:08Z</dcterms:created>
  <dcterms:modified xsi:type="dcterms:W3CDTF">2024-09-09T06:57:13Z</dcterms:modified>
</cp:coreProperties>
</file>